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media/audio2" ContentType="audio/x-wav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audio1" ContentType="audio/x-wav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6" r:id="rId5"/>
    <p:sldId id="258" r:id="rId6"/>
    <p:sldId id="266" r:id="rId7"/>
    <p:sldId id="277" r:id="rId8"/>
    <p:sldId id="260" r:id="rId9"/>
    <p:sldId id="259" r:id="rId10"/>
    <p:sldId id="267" r:id="rId11"/>
    <p:sldId id="261" r:id="rId12"/>
    <p:sldId id="278" r:id="rId13"/>
    <p:sldId id="262" r:id="rId14"/>
    <p:sldId id="263" r:id="rId15"/>
    <p:sldId id="264" r:id="rId16"/>
    <p:sldId id="268" r:id="rId17"/>
    <p:sldId id="269" r:id="rId18"/>
    <p:sldId id="279" r:id="rId19"/>
    <p:sldId id="270" r:id="rId20"/>
    <p:sldId id="271" r:id="rId21"/>
    <p:sldId id="280" r:id="rId22"/>
    <p:sldId id="272" r:id="rId23"/>
    <p:sldId id="274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4" autoAdjust="0"/>
    <p:restoredTop sz="94660"/>
  </p:normalViewPr>
  <p:slideViewPr>
    <p:cSldViewPr>
      <p:cViewPr varScale="1">
        <p:scale>
          <a:sx n="65" d="100"/>
          <a:sy n="65" d="100"/>
        </p:scale>
        <p:origin x="1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7EB0-CFEF-4E55-8B4D-3EB0DFCFF76C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A991-A852-420F-8915-D82A6FB1E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7EB0-CFEF-4E55-8B4D-3EB0DFCFF76C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A991-A852-420F-8915-D82A6FB1E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7EB0-CFEF-4E55-8B4D-3EB0DFCFF76C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A991-A852-420F-8915-D82A6FB1E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7EB0-CFEF-4E55-8B4D-3EB0DFCFF76C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A991-A852-420F-8915-D82A6FB1E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7EB0-CFEF-4E55-8B4D-3EB0DFCFF76C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A991-A852-420F-8915-D82A6FB1E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7EB0-CFEF-4E55-8B4D-3EB0DFCFF76C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A991-A852-420F-8915-D82A6FB1E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7EB0-CFEF-4E55-8B4D-3EB0DFCFF76C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A991-A852-420F-8915-D82A6FB1E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7EB0-CFEF-4E55-8B4D-3EB0DFCFF76C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A991-A852-420F-8915-D82A6FB1E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7EB0-CFEF-4E55-8B4D-3EB0DFCFF76C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A991-A852-420F-8915-D82A6FB1E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7EB0-CFEF-4E55-8B4D-3EB0DFCFF76C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A991-A852-420F-8915-D82A6FB1E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7EB0-CFEF-4E55-8B4D-3EB0DFCFF76C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A991-A852-420F-8915-D82A6FB1E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37EB0-CFEF-4E55-8B4D-3EB0DFCFF76C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AA991-A852-420F-8915-D82A6FB1E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  <p:sndAc>
      <p:stSnd>
        <p:snd r:embed="rId13" name="click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19.xml"/><Relationship Id="rId3" Type="http://schemas.openxmlformats.org/officeDocument/2006/relationships/image" Target="../media/image2.gif"/><Relationship Id="rId7" Type="http://schemas.openxmlformats.org/officeDocument/2006/relationships/slide" Target="slide5.xml"/><Relationship Id="rId12" Type="http://schemas.openxmlformats.org/officeDocument/2006/relationships/image" Target="../media/image6.jpeg"/><Relationship Id="rId2" Type="http://schemas.openxmlformats.org/officeDocument/2006/relationships/audio" Target="../media/audio1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13.xml"/><Relationship Id="rId5" Type="http://schemas.openxmlformats.org/officeDocument/2006/relationships/audio" Target="../media/audio2"/><Relationship Id="rId15" Type="http://schemas.openxmlformats.org/officeDocument/2006/relationships/slide" Target="slide22.xml"/><Relationship Id="rId10" Type="http://schemas.openxmlformats.org/officeDocument/2006/relationships/image" Target="../media/image5.jpe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19.xml"/><Relationship Id="rId3" Type="http://schemas.openxmlformats.org/officeDocument/2006/relationships/image" Target="../media/image2.gif"/><Relationship Id="rId7" Type="http://schemas.openxmlformats.org/officeDocument/2006/relationships/slide" Target="slide5.xml"/><Relationship Id="rId12" Type="http://schemas.openxmlformats.org/officeDocument/2006/relationships/image" Target="../media/image6.jpeg"/><Relationship Id="rId2" Type="http://schemas.openxmlformats.org/officeDocument/2006/relationships/audio" Target="../media/audio1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13.xml"/><Relationship Id="rId5" Type="http://schemas.openxmlformats.org/officeDocument/2006/relationships/audio" Target="../media/audio2"/><Relationship Id="rId15" Type="http://schemas.openxmlformats.org/officeDocument/2006/relationships/slide" Target="slide22.xml"/><Relationship Id="rId10" Type="http://schemas.openxmlformats.org/officeDocument/2006/relationships/image" Target="../media/image5.jpe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19.xml"/><Relationship Id="rId3" Type="http://schemas.openxmlformats.org/officeDocument/2006/relationships/image" Target="../media/image2.gif"/><Relationship Id="rId7" Type="http://schemas.openxmlformats.org/officeDocument/2006/relationships/slide" Target="slide5.xml"/><Relationship Id="rId12" Type="http://schemas.openxmlformats.org/officeDocument/2006/relationships/image" Target="../media/image6.jpeg"/><Relationship Id="rId2" Type="http://schemas.openxmlformats.org/officeDocument/2006/relationships/audio" Target="../media/audio1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13.xml"/><Relationship Id="rId5" Type="http://schemas.openxmlformats.org/officeDocument/2006/relationships/audio" Target="../media/audio2"/><Relationship Id="rId15" Type="http://schemas.openxmlformats.org/officeDocument/2006/relationships/slide" Target="slide22.xml"/><Relationship Id="rId10" Type="http://schemas.openxmlformats.org/officeDocument/2006/relationships/image" Target="../media/image5.jpe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19.xml"/><Relationship Id="rId3" Type="http://schemas.openxmlformats.org/officeDocument/2006/relationships/image" Target="../media/image2.gif"/><Relationship Id="rId7" Type="http://schemas.openxmlformats.org/officeDocument/2006/relationships/slide" Target="slide5.xml"/><Relationship Id="rId12" Type="http://schemas.openxmlformats.org/officeDocument/2006/relationships/image" Target="../media/image6.jpeg"/><Relationship Id="rId2" Type="http://schemas.openxmlformats.org/officeDocument/2006/relationships/audio" Target="../media/audio1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13.xml"/><Relationship Id="rId5" Type="http://schemas.openxmlformats.org/officeDocument/2006/relationships/audio" Target="../media/audio2"/><Relationship Id="rId15" Type="http://schemas.openxmlformats.org/officeDocument/2006/relationships/slide" Target="slide22.xml"/><Relationship Id="rId10" Type="http://schemas.openxmlformats.org/officeDocument/2006/relationships/image" Target="../media/image5.jpe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19.xml"/><Relationship Id="rId3" Type="http://schemas.openxmlformats.org/officeDocument/2006/relationships/image" Target="../media/image2.gif"/><Relationship Id="rId7" Type="http://schemas.openxmlformats.org/officeDocument/2006/relationships/slide" Target="slide5.xml"/><Relationship Id="rId12" Type="http://schemas.openxmlformats.org/officeDocument/2006/relationships/image" Target="../media/image6.jpeg"/><Relationship Id="rId2" Type="http://schemas.openxmlformats.org/officeDocument/2006/relationships/audio" Target="../media/audio1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13.xml"/><Relationship Id="rId5" Type="http://schemas.openxmlformats.org/officeDocument/2006/relationships/audio" Target="../media/audio2"/><Relationship Id="rId15" Type="http://schemas.openxmlformats.org/officeDocument/2006/relationships/slide" Target="slide22.xml"/><Relationship Id="rId10" Type="http://schemas.openxmlformats.org/officeDocument/2006/relationships/image" Target="../media/image5.jpe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19.xml"/><Relationship Id="rId3" Type="http://schemas.openxmlformats.org/officeDocument/2006/relationships/image" Target="../media/image2.gif"/><Relationship Id="rId7" Type="http://schemas.openxmlformats.org/officeDocument/2006/relationships/slide" Target="slide5.xml"/><Relationship Id="rId12" Type="http://schemas.openxmlformats.org/officeDocument/2006/relationships/image" Target="../media/image6.jpeg"/><Relationship Id="rId2" Type="http://schemas.openxmlformats.org/officeDocument/2006/relationships/audio" Target="../media/audio1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13.xml"/><Relationship Id="rId5" Type="http://schemas.openxmlformats.org/officeDocument/2006/relationships/audio" Target="../media/audio2"/><Relationship Id="rId15" Type="http://schemas.openxmlformats.org/officeDocument/2006/relationships/slide" Target="slide22.xml"/><Relationship Id="rId10" Type="http://schemas.openxmlformats.org/officeDocument/2006/relationships/image" Target="../media/image5.jpe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dvd-ppt-slideshow.com/images/ppt-background/backgroun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905000"/>
            <a:ext cx="9525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Role of Science in Medicine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905000"/>
            <a:ext cx="8839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Role of Science in</a:t>
            </a:r>
          </a:p>
          <a:p>
            <a:pPr algn="ctr"/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Medicine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api.ning.com/files/5Gjmbk4Bgvz544T1K7wYbPeWaAX7v2cfhB3k6NSt2zJkgt*vy70al*94c*UspUz4oDkcZvMdl*clHgLh*5nIs41mml6HGg4x2i5HkIK2ESk_/yogasana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api.ning.com/files/5Gjmbk4Bgvz544T1K7wYbPeWaAX7v2cfhB3k6NSt2zJkgt*vy70al*94c*UspUz4oDkcZvMdl*clHgLh*5nIs41mml6HGg4x2i5HkIK2ESk_/yogasanas.jpg"/>
          <p:cNvPicPr>
            <a:picLocks noChangeAspect="1" noChangeArrowheads="1"/>
          </p:cNvPicPr>
          <p:nvPr/>
        </p:nvPicPr>
        <p:blipFill>
          <a:blip r:embed="rId3" cstate="print"/>
          <a:srcRect t="7655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33600" y="2590800"/>
            <a:ext cx="52780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Yogasanas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2590800"/>
            <a:ext cx="54136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Yogasanas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astrosage.com/wallpapers/images/nature-wallpaper-3.jpg"/>
          <p:cNvPicPr>
            <a:picLocks noChangeAspect="1" noChangeArrowheads="1"/>
          </p:cNvPicPr>
          <p:nvPr/>
        </p:nvPicPr>
        <p:blipFill>
          <a:blip r:embed="rId3" cstate="print"/>
          <a:srcRect l="1530" t="2083" r="1595" b="3125"/>
          <a:stretch>
            <a:fillRect/>
          </a:stretch>
        </p:blipFill>
        <p:spPr bwMode="auto">
          <a:xfrm>
            <a:off x="0" y="0"/>
            <a:ext cx="9344967" cy="68580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0" y="1054100"/>
            <a:ext cx="9372600" cy="5803900"/>
            <a:chOff x="0" y="1054100"/>
            <a:chExt cx="9372600" cy="5803900"/>
          </a:xfrm>
        </p:grpSpPr>
        <p:pic>
          <p:nvPicPr>
            <p:cNvPr id="18438" name="Picture 6" descr="http://www.indiasite.com/gifs/slideshow-ayurved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054100"/>
              <a:ext cx="3810000" cy="2984500"/>
            </a:xfrm>
            <a:prstGeom prst="rect">
              <a:avLst/>
            </a:prstGeom>
            <a:noFill/>
          </p:spPr>
        </p:pic>
        <p:pic>
          <p:nvPicPr>
            <p:cNvPr id="18446" name="Picture 14" descr="http://www.chavanprash.com/image/Amritchyavanprash.jpg"/>
            <p:cNvPicPr>
              <a:picLocks noChangeAspect="1" noChangeArrowheads="1"/>
            </p:cNvPicPr>
            <p:nvPr/>
          </p:nvPicPr>
          <p:blipFill>
            <a:blip r:embed="rId5" cstate="print"/>
            <a:srcRect l="6250" r="9375"/>
            <a:stretch>
              <a:fillRect/>
            </a:stretch>
          </p:blipFill>
          <p:spPr bwMode="auto">
            <a:xfrm>
              <a:off x="7239000" y="1066800"/>
              <a:ext cx="2133600" cy="5791200"/>
            </a:xfrm>
            <a:prstGeom prst="rect">
              <a:avLst/>
            </a:prstGeom>
            <a:noFill/>
          </p:spPr>
        </p:pic>
        <p:pic>
          <p:nvPicPr>
            <p:cNvPr id="18442" name="Picture 10" descr="http://3.bp.blogspot.com/-ldoRG7p_hW0/TsWOxW8PiYI/AAAAAAAABbQ/yoEPkGIWeQg/s400/img07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000500"/>
              <a:ext cx="3810000" cy="2857500"/>
            </a:xfrm>
            <a:prstGeom prst="rect">
              <a:avLst/>
            </a:prstGeom>
            <a:noFill/>
          </p:spPr>
        </p:pic>
        <p:pic>
          <p:nvPicPr>
            <p:cNvPr id="18444" name="Picture 12" descr="http://www.orcee.com/wp-content/uploads/2011/01/Ayurveda_medicine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09999" y="4038600"/>
              <a:ext cx="3657601" cy="2819400"/>
            </a:xfrm>
            <a:prstGeom prst="rect">
              <a:avLst/>
            </a:prstGeom>
            <a:noFill/>
          </p:spPr>
        </p:pic>
        <p:pic>
          <p:nvPicPr>
            <p:cNvPr id="18440" name="Picture 8" descr="http://www.healthaidindia.com/images/Ayurvedic%20Medicine%20Benefits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33800" y="1066800"/>
              <a:ext cx="3733800" cy="2971800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528372" y="-228600"/>
            <a:ext cx="86156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Old Medicines 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kathykwylie.com/blog/wp-content/uploads/2010/02/powerpoint-background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5095" cy="6858000"/>
          </a:xfrm>
          <a:prstGeom prst="rect">
            <a:avLst/>
          </a:prstGeom>
          <a:noFill/>
        </p:spPr>
      </p:pic>
      <p:pic>
        <p:nvPicPr>
          <p:cNvPr id="3" name="Picture 2" descr="http://myzerowaste.com/wp-content/uploads/2010/09/pic15.jpg">
            <a:hlinkClick r:id="rId4" action="ppaction://hlinksldjump">
              <a:snd r:embed="rId5" name="camera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236" y="952676"/>
            <a:ext cx="2697760" cy="21715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667000"/>
            <a:ext cx="289926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are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medicines?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http://cetministries.files.wordpress.com/2010/02/creation-scientists-collage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5451" y="798700"/>
            <a:ext cx="2552751" cy="2249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2011" y="2685871"/>
            <a:ext cx="281595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Great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Scientists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http://www.organicindia.com/images/ayurveda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97012" y="922405"/>
            <a:ext cx="2606295" cy="22779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36991" y="2819400"/>
            <a:ext cx="279310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History of 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medicines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 descr="http://static.ddmcdn.com/gif/flu-heart-1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3199" y="3886200"/>
            <a:ext cx="2457868" cy="22779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5610761"/>
            <a:ext cx="267763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Modern 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medicines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10" descr="http://1.bp.blogspot.com/_DtA6ccQ_94g/S6VqqP2Nl0I/AAAAAAAAAAk/g2y81Q0JK6E/s400/medical-breakthrough-BioLung-af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65967" y="3894206"/>
            <a:ext cx="2494718" cy="22779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90942" y="5657672"/>
            <a:ext cx="19478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Artificial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organs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14" descr="http://www.beltina.org/pics/gene_therapy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lum bright="-20000"/>
          </a:blip>
          <a:srcRect t="14545"/>
          <a:stretch>
            <a:fillRect/>
          </a:stretch>
        </p:blipFill>
        <p:spPr bwMode="auto">
          <a:xfrm>
            <a:off x="6259507" y="3894205"/>
            <a:ext cx="2427293" cy="227799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383143" y="5638801"/>
            <a:ext cx="22274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Gene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Therapy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-228600"/>
            <a:ext cx="212070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dvd-ppt-slideshow.com/images/ppt-background/backgroun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27776" y="1905000"/>
            <a:ext cx="7585025" cy="55092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chemeClr val="accent3"/>
                </a:solidFill>
              </a:rPr>
              <a:t>Introduction of </a:t>
            </a:r>
          </a:p>
          <a:p>
            <a:pPr algn="ctr"/>
            <a:r>
              <a:rPr lang="en-US" sz="8800" b="1" dirty="0" smtClean="0">
                <a:ln/>
                <a:solidFill>
                  <a:schemeClr val="accent3"/>
                </a:solidFill>
              </a:rPr>
              <a:t>New medicines </a:t>
            </a:r>
          </a:p>
          <a:p>
            <a:pPr algn="ctr"/>
            <a:endParaRPr lang="en-US" sz="88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en-US" sz="88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905000"/>
            <a:ext cx="8008943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chemeClr val="accent3"/>
                </a:solidFill>
              </a:rPr>
              <a:t>Introduction of </a:t>
            </a:r>
          </a:p>
          <a:p>
            <a:pPr algn="ctr"/>
            <a:r>
              <a:rPr lang="en-US" sz="8800" b="1" dirty="0" smtClean="0">
                <a:ln/>
                <a:solidFill>
                  <a:schemeClr val="accent3"/>
                </a:solidFill>
              </a:rPr>
              <a:t>New medicines </a:t>
            </a:r>
          </a:p>
          <a:p>
            <a:pPr algn="ctr"/>
            <a:endParaRPr lang="en-US" sz="88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Recombinant Insulin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http://bio3400.nicerweb.com/Locked/media/ch22/22_04-recombinant_insu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304800"/>
            <a:ext cx="7375481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Recombinant Insulin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purple plain smoke pattern picture and wallp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  <p:pic>
        <p:nvPicPr>
          <p:cNvPr id="21506" name="Picture 2" descr="http://www.clinuvel.com/en/blog/wp-content/uploads/2011/07/800px-Medicine_Drugs.svg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352800"/>
            <a:ext cx="4876799" cy="3505200"/>
          </a:xfrm>
          <a:prstGeom prst="rect">
            <a:avLst/>
          </a:prstGeom>
          <a:noFill/>
        </p:spPr>
      </p:pic>
      <p:pic>
        <p:nvPicPr>
          <p:cNvPr id="21508" name="Picture 4" descr="http://nanobiotechnews.com/wp-content/uploads/2011/10/drug_u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95800" cy="3048000"/>
          </a:xfrm>
          <a:prstGeom prst="rect">
            <a:avLst/>
          </a:prstGeom>
          <a:noFill/>
        </p:spPr>
      </p:pic>
      <p:pic>
        <p:nvPicPr>
          <p:cNvPr id="21510" name="Picture 6" descr="http://cdn2-b.examiner.com/sites/default/files/styles/image_content_width/hash/a5/96/a596e9251aea20af5516e7702c2a3af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24200"/>
            <a:ext cx="4279392" cy="3733800"/>
          </a:xfrm>
          <a:prstGeom prst="rect">
            <a:avLst/>
          </a:prstGeom>
          <a:noFill/>
        </p:spPr>
      </p:pic>
      <p:pic>
        <p:nvPicPr>
          <p:cNvPr id="21512" name="Picture 8" descr="http://static.guim.co.uk/sys-images/Admin/BkFill/Default_image_group/2011/7/1/1309537337538/drugs-pills-bottle-0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76200"/>
            <a:ext cx="4572000" cy="2971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1302" y="1752600"/>
            <a:ext cx="585609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Modern </a:t>
            </a:r>
          </a:p>
          <a:p>
            <a:pPr algn="ctr"/>
            <a:r>
              <a:rPr lang="en-US" sz="9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Medicines</a:t>
            </a:r>
            <a:endParaRPr lang="en-US" sz="9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1752600"/>
            <a:ext cx="6629400" cy="30480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Modern </a:t>
            </a:r>
          </a:p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Medicines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allpaper.goodfon.com/image/168820-2560x1600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r="15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Drugs used in modern medicines</a:t>
            </a:r>
            <a:endParaRPr 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14800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Penicillin VK-</a:t>
            </a:r>
          </a:p>
          <a:p>
            <a:pPr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antibiotic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balsam-pharma.com/home/wp-content/uploads/2000/07/Pencillin_t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8800"/>
            <a:ext cx="2857500" cy="2181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3352800" y="4189274"/>
            <a:ext cx="236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Clavulanic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en-US" sz="3600" dirty="0" smtClean="0">
                <a:solidFill>
                  <a:schemeClr val="bg1"/>
                </a:solidFill>
              </a:rPr>
              <a:t>acid-       antibiotic</a:t>
            </a:r>
          </a:p>
        </p:txBody>
      </p:sp>
      <p:pic>
        <p:nvPicPr>
          <p:cNvPr id="25604" name="Picture 4" descr="http://img.tradeindia.com/fp/1/637/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828800"/>
            <a:ext cx="2819400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6248400" y="4189274"/>
            <a:ext cx="236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Insulin:</a:t>
            </a:r>
            <a:r>
              <a:rPr lang="en-US" sz="3600" dirty="0" smtClean="0"/>
              <a:t>	                     </a:t>
            </a:r>
            <a:r>
              <a:rPr lang="en-US" sz="3600" dirty="0" smtClean="0">
                <a:solidFill>
                  <a:schemeClr val="bg1"/>
                </a:solidFill>
              </a:rPr>
              <a:t>diabetes treatment</a:t>
            </a:r>
          </a:p>
        </p:txBody>
      </p:sp>
      <p:pic>
        <p:nvPicPr>
          <p:cNvPr id="25606" name="Picture 6" descr="http://www.myhousecallmd.com/wp-content/uploads/2010/06/Pill_bottle_and_pill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0695" y="1828800"/>
            <a:ext cx="2734705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allpaper.goodfon.com/image/168820-2560x1600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r="15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6627" name="Picture 3" descr="http://t0.gstatic.com/images?q=tbn:ANd9GcT2KAvdw78d9f29_I_1ifCYTmKRdhEBWyQ3EhIhAih0IbZfrY678YuUDc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47800"/>
            <a:ext cx="2834638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304800" y="4343400"/>
            <a:ext cx="250382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Omeprazole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anti-ulcer</a:t>
            </a: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40367" y="4343400"/>
            <a:ext cx="307943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Paroxetine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antidepressant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(SSRI)</a:t>
            </a: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5351" y="48768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7400" y="4343400"/>
            <a:ext cx="330186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Verapamil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calcium channel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blocker</a:t>
            </a: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62600" y="4876800"/>
            <a:ext cx="4037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6629" name="Picture 5" descr="http://www.minddisorders.com/photos/paroxetine-9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524000"/>
            <a:ext cx="30480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1" name="Picture 7" descr="http://upload.wikimedia.org/wikipedia/commons/thumb/6/63/VerapamilTablets.jpg/300px-VerapamilTable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2050" y="1600200"/>
            <a:ext cx="227955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kathykwylie.com/blog/wp-content/uploads/2010/02/powerpoint-background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5095" cy="6858000"/>
          </a:xfrm>
          <a:prstGeom prst="rect">
            <a:avLst/>
          </a:prstGeom>
          <a:noFill/>
        </p:spPr>
      </p:pic>
      <p:pic>
        <p:nvPicPr>
          <p:cNvPr id="3" name="Picture 2" descr="http://myzerowaste.com/wp-content/uploads/2010/09/pic15.jpg">
            <a:hlinkClick r:id="rId4" action="ppaction://hlinksldjump">
              <a:snd r:embed="rId5" name="camera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236" y="952676"/>
            <a:ext cx="2697760" cy="21715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667000"/>
            <a:ext cx="289926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are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medicines?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http://cetministries.files.wordpress.com/2010/02/creation-scientists-collage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5451" y="798700"/>
            <a:ext cx="2552751" cy="2249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2011" y="2685871"/>
            <a:ext cx="281595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Great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Scientists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http://www.organicindia.com/images/ayurveda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97012" y="922405"/>
            <a:ext cx="2606295" cy="22779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36991" y="2819400"/>
            <a:ext cx="279310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History of 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medicines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 descr="http://static.ddmcdn.com/gif/flu-heart-1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3199" y="3886200"/>
            <a:ext cx="2457868" cy="22779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5610761"/>
            <a:ext cx="267763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Modern 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medicines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10" descr="http://1.bp.blogspot.com/_DtA6ccQ_94g/S6VqqP2Nl0I/AAAAAAAAAAk/g2y81Q0JK6E/s400/medical-breakthrough-BioLung-af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65967" y="3894206"/>
            <a:ext cx="2494718" cy="22779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90942" y="5657672"/>
            <a:ext cx="19478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Artificial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organs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14" descr="http://www.beltina.org/pics/gene_therapy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lum bright="-20000"/>
          </a:blip>
          <a:srcRect t="14545"/>
          <a:stretch>
            <a:fillRect/>
          </a:stretch>
        </p:blipFill>
        <p:spPr bwMode="auto">
          <a:xfrm>
            <a:off x="6259507" y="3894205"/>
            <a:ext cx="2427293" cy="227799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383143" y="5638801"/>
            <a:ext cx="22274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Gene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Therapy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-228600"/>
            <a:ext cx="212070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astcoexist.com/multisite_files/coexist/imagecache/960/poster/2012/10/1680693-poster-1280-biological-internet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1770995"/>
            <a:ext cx="876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An </a:t>
            </a:r>
            <a:r>
              <a:rPr lang="en-US" sz="4000" b="1" dirty="0" smtClean="0">
                <a:solidFill>
                  <a:schemeClr val="bg1"/>
                </a:solidFill>
              </a:rPr>
              <a:t>artificial organ</a:t>
            </a:r>
            <a:r>
              <a:rPr lang="en-US" sz="4000" dirty="0" smtClean="0">
                <a:solidFill>
                  <a:schemeClr val="bg1"/>
                </a:solidFill>
              </a:rPr>
              <a:t> is a man-made device that is implanted or integrated into a human to replace a natural organ, for the purpose of restoring a specific function or a group of related functions so the patient may return to as normal a life as possible.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Artificial organs</a:t>
            </a:r>
            <a:endParaRPr lang="en-US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301" y="457200"/>
            <a:ext cx="8311699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Artificial organs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://www.kathykwylie.com/blog/wp-content/uploads/2010/02/powerpoint-background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5095" cy="6858000"/>
          </a:xfrm>
          <a:prstGeom prst="rect">
            <a:avLst/>
          </a:prstGeom>
          <a:noFill/>
        </p:spPr>
      </p:pic>
      <p:pic>
        <p:nvPicPr>
          <p:cNvPr id="1026" name="Picture 2" descr="http://myzerowaste.com/wp-content/uploads/2010/09/pic15.jpg">
            <a:hlinkClick r:id="rId4" action="ppaction://hlinksldjump">
              <a:snd r:embed="rId5" name="camera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236" y="952676"/>
            <a:ext cx="2697760" cy="21715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667000"/>
            <a:ext cx="289926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are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medicines?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http://cetministries.files.wordpress.com/2010/02/creation-scientists-collage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5451" y="798700"/>
            <a:ext cx="2552751" cy="2249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122011" y="2685871"/>
            <a:ext cx="281595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Great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Scientists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0" name="Picture 6" descr="http://www.organicindia.com/images/ayurveda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97012" y="922405"/>
            <a:ext cx="2606295" cy="227799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36991" y="2819400"/>
            <a:ext cx="279310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History of 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medicines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2" name="Picture 8" descr="http://static.ddmcdn.com/gif/flu-heart-1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3199" y="3886200"/>
            <a:ext cx="2457868" cy="227799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28600" y="5610761"/>
            <a:ext cx="267763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Modern 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medicines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4" name="Picture 10" descr="http://1.bp.blogspot.com/_DtA6ccQ_94g/S6VqqP2Nl0I/AAAAAAAAAAk/g2y81Q0JK6E/s400/medical-breakthrough-BioLung-af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65967" y="3894206"/>
            <a:ext cx="2494718" cy="227799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690942" y="5657672"/>
            <a:ext cx="19478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Artificial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organs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8" name="Picture 14" descr="http://www.beltina.org/pics/gene_therapy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lum bright="-20000"/>
          </a:blip>
          <a:srcRect t="14545"/>
          <a:stretch>
            <a:fillRect/>
          </a:stretch>
        </p:blipFill>
        <p:spPr bwMode="auto">
          <a:xfrm>
            <a:off x="6259507" y="3894205"/>
            <a:ext cx="2427293" cy="227799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383143" y="5638801"/>
            <a:ext cx="22274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Gene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Therapy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3800" y="-228600"/>
            <a:ext cx="212070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2" name="Picture 14" descr="http://t0.gstatic.com/images?q=tbn:ANd9GcTqHa_wKaR3EBu85vKCMVro0URQp4EYzufCM4lo1TUj3HLc61JllUiHb9j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7652" name="Picture 4" descr="http://blogs.discovermagazine.com/80beats/files/2011/07/trach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3505200" cy="3429000"/>
          </a:xfrm>
          <a:prstGeom prst="rect">
            <a:avLst/>
          </a:prstGeom>
          <a:noFill/>
        </p:spPr>
      </p:pic>
      <p:pic>
        <p:nvPicPr>
          <p:cNvPr id="27654" name="Picture 6" descr="http://www.sync-blog.com/wp-content/gallery/artificialparts/ey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914400"/>
            <a:ext cx="5638800" cy="2619375"/>
          </a:xfrm>
          <a:prstGeom prst="rect">
            <a:avLst/>
          </a:prstGeom>
          <a:noFill/>
        </p:spPr>
      </p:pic>
      <p:pic>
        <p:nvPicPr>
          <p:cNvPr id="27656" name="Picture 8" descr="http://t1.gstatic.com/images?q=tbn:ANd9GcRkHg8E0GcfY5IKlrVYsQAHA09wuw-CX2CsP2Ap-1Ml3MaEh1TdFaBtFDLek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40752"/>
            <a:ext cx="3505200" cy="2488248"/>
          </a:xfrm>
          <a:prstGeom prst="rect">
            <a:avLst/>
          </a:prstGeom>
          <a:noFill/>
        </p:spPr>
      </p:pic>
      <p:pic>
        <p:nvPicPr>
          <p:cNvPr id="27658" name="Picture 10" descr="http://www.hillbrookdental.com/images/de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3505200"/>
            <a:ext cx="3962400" cy="3352800"/>
          </a:xfrm>
          <a:prstGeom prst="rect">
            <a:avLst/>
          </a:prstGeom>
          <a:noFill/>
        </p:spPr>
      </p:pic>
      <p:pic>
        <p:nvPicPr>
          <p:cNvPr id="27660" name="Picture 12" descr="http://www.mts.com/ucm/groups/public/documents/media/mts_0064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1" y="3505200"/>
            <a:ext cx="1828800" cy="3352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1000" y="0"/>
            <a:ext cx="858042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Widely used Artificial organs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kathykwylie.com/blog/wp-content/uploads/2010/02/powerpoint-background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5095" cy="6858000"/>
          </a:xfrm>
          <a:prstGeom prst="rect">
            <a:avLst/>
          </a:prstGeom>
          <a:noFill/>
        </p:spPr>
      </p:pic>
      <p:pic>
        <p:nvPicPr>
          <p:cNvPr id="3" name="Picture 2" descr="http://myzerowaste.com/wp-content/uploads/2010/09/pic15.jpg">
            <a:hlinkClick r:id="rId4" action="ppaction://hlinksldjump">
              <a:snd r:embed="rId5" name="camera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236" y="952676"/>
            <a:ext cx="2697760" cy="21715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667000"/>
            <a:ext cx="289926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are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medicines?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http://cetministries.files.wordpress.com/2010/02/creation-scientists-collage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5451" y="798700"/>
            <a:ext cx="2552751" cy="2249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2011" y="2685871"/>
            <a:ext cx="281595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Great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Scientists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http://www.organicindia.com/images/ayurveda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97012" y="922405"/>
            <a:ext cx="2606295" cy="22779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36991" y="2819400"/>
            <a:ext cx="279310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History of 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medicines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 descr="http://static.ddmcdn.com/gif/flu-heart-1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3199" y="3886200"/>
            <a:ext cx="2457868" cy="22779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5610761"/>
            <a:ext cx="267763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Modern 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medicines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10" descr="http://1.bp.blogspot.com/_DtA6ccQ_94g/S6VqqP2Nl0I/AAAAAAAAAAk/g2y81Q0JK6E/s400/medical-breakthrough-BioLung-af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65967" y="3894206"/>
            <a:ext cx="2494718" cy="22779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90942" y="5657672"/>
            <a:ext cx="19478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Artificial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organs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14" descr="http://www.beltina.org/pics/gene_therapy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lum bright="-20000"/>
          </a:blip>
          <a:srcRect t="14545"/>
          <a:stretch>
            <a:fillRect/>
          </a:stretch>
        </p:blipFill>
        <p:spPr bwMode="auto">
          <a:xfrm>
            <a:off x="6259507" y="3894205"/>
            <a:ext cx="2427293" cy="227799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383143" y="5638801"/>
            <a:ext cx="22274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Gene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Therapy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-228600"/>
            <a:ext cx="212070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cientificamerican.com/media/inline/ocular-gene-therapy-treatment_1.jpg"/>
          <p:cNvPicPr>
            <a:picLocks noChangeAspect="1" noChangeArrowheads="1"/>
          </p:cNvPicPr>
          <p:nvPr/>
        </p:nvPicPr>
        <p:blipFill>
          <a:blip r:embed="rId3" cstate="print">
            <a:lum bright="-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1272600"/>
            <a:ext cx="8839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entury" pitchFamily="18" charset="0"/>
                <a:cs typeface="Andalus" pitchFamily="18" charset="-78"/>
              </a:rPr>
              <a:t>Gene therapy</a:t>
            </a:r>
            <a:r>
              <a:rPr lang="en-US" sz="4400" dirty="0" smtClean="0">
                <a:solidFill>
                  <a:schemeClr val="bg1"/>
                </a:solidFill>
                <a:latin typeface="Century" pitchFamily="18" charset="0"/>
                <a:cs typeface="Andalus" pitchFamily="18" charset="-78"/>
              </a:rPr>
              <a:t> is the use of DNA as a pharmaceutical agent to treat disease. It derives its name from the idea that DNA can be used to supplement or alter genes within an individual's cells as a therapy to treat disease.</a:t>
            </a:r>
            <a:endParaRPr lang="en-US" sz="4400" dirty="0">
              <a:solidFill>
                <a:schemeClr val="bg1"/>
              </a:solidFill>
              <a:latin typeface="Century" pitchFamily="18" charset="0"/>
              <a:cs typeface="Andalus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4091" y="-74950"/>
            <a:ext cx="653210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Gene therapy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7891" y="-74950"/>
            <a:ext cx="65321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Gene therapy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vectorjungle.com/wp-content/uploads/2009/05/floral_background_04.jpg"/>
          <p:cNvPicPr>
            <a:picLocks noChangeAspect="1" noChangeArrowheads="1"/>
          </p:cNvPicPr>
          <p:nvPr/>
        </p:nvPicPr>
        <p:blipFill>
          <a:blip r:embed="rId3" cstate="print"/>
          <a:srcRect l="9333" t="16660" r="10167" b="22359"/>
          <a:stretch>
            <a:fillRect/>
          </a:stretch>
        </p:blipFill>
        <p:spPr bwMode="auto">
          <a:xfrm>
            <a:off x="-1" y="0"/>
            <a:ext cx="9195179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066800"/>
            <a:ext cx="5943600" cy="4038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71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Made by: </a:t>
            </a:r>
          </a:p>
          <a:p>
            <a:pPr algn="ctr">
              <a:buNone/>
            </a:pPr>
            <a:r>
              <a:rPr lang="en-US" sz="5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Arpit Chawla</a:t>
            </a:r>
          </a:p>
          <a:p>
            <a:pPr algn="ctr">
              <a:buNone/>
            </a:pP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Naman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Jindal</a:t>
            </a:r>
            <a:endParaRPr lang="en-US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Deepanshu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Galyan</a:t>
            </a:r>
            <a:endParaRPr lang="en-US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Jatin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Sethi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0722" name="AutoShape 2" descr="http://www.vectorjungle.com/wp-content/uploads/2009/05/floral_background_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gifluv.com/images/comments/thank-you/gifluv-thank-you-156686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495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cenicreflections.com/files/medicine_Wallpaper_ajdg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emen Bd BT" pitchFamily="82" charset="0"/>
              </a:rPr>
              <a:t>What is a medicine?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emen Bd B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524000"/>
            <a:ext cx="46482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dobe Garamond Pro" pitchFamily="18" charset="0"/>
              </a:rPr>
              <a:t>      Medicine</a:t>
            </a:r>
            <a:r>
              <a:rPr lang="en-US" sz="2800" dirty="0">
                <a:solidFill>
                  <a:schemeClr val="bg1"/>
                </a:solidFill>
                <a:latin typeface="Adobe Garamond Pro" pitchFamily="18" charset="0"/>
              </a:rPr>
              <a:t> is the applied science </a:t>
            </a:r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or practice </a:t>
            </a:r>
            <a:r>
              <a:rPr lang="en-US" sz="2800" dirty="0">
                <a:solidFill>
                  <a:schemeClr val="bg1"/>
                </a:solidFill>
                <a:latin typeface="Adobe Garamond Pro" pitchFamily="18" charset="0"/>
              </a:rPr>
              <a:t>of the diagnosis, treatment, and prevention of </a:t>
            </a:r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disease.</a:t>
            </a:r>
            <a:r>
              <a:rPr lang="en-US" sz="2800" baseline="30000" dirty="0" smtClean="0">
                <a:solidFill>
                  <a:schemeClr val="bg1"/>
                </a:solidFill>
                <a:latin typeface="Adobe Garamond Pro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It </a:t>
            </a:r>
            <a:r>
              <a:rPr lang="en-US" sz="2800" dirty="0">
                <a:solidFill>
                  <a:schemeClr val="bg1"/>
                </a:solidFill>
                <a:latin typeface="Adobe Garamond Pro" pitchFamily="18" charset="0"/>
              </a:rPr>
              <a:t>encompasses a variety of health care practices evolved to maintain and restore health by the prevention and treatment of illness in human </a:t>
            </a:r>
            <a:r>
              <a:rPr lang="en-US" sz="2800" dirty="0" smtClean="0">
                <a:solidFill>
                  <a:schemeClr val="bg1"/>
                </a:solidFill>
                <a:latin typeface="Adobe Garamond Pro" pitchFamily="18" charset="0"/>
              </a:rPr>
              <a:t>beings</a:t>
            </a:r>
            <a:r>
              <a:rPr lang="en-US" sz="2800" dirty="0">
                <a:solidFill>
                  <a:schemeClr val="bg1"/>
                </a:solidFill>
                <a:latin typeface="Adobe Garamond Pro" pitchFamily="18" charset="0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14338" name="Picture 2" descr="http://t2.gstatic.com/images?q=tbn:ANd9GcThzAepakuq1OX6wKLq9QZNHfBGZC8IHAK-7w5pKytm6C0wOkyJVoD5D6d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447800"/>
            <a:ext cx="43434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kathykwylie.com/blog/wp-content/uploads/2010/02/powerpoint-background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5095" cy="6858000"/>
          </a:xfrm>
          <a:prstGeom prst="rect">
            <a:avLst/>
          </a:prstGeom>
          <a:noFill/>
        </p:spPr>
      </p:pic>
      <p:pic>
        <p:nvPicPr>
          <p:cNvPr id="3" name="Picture 2" descr="http://myzerowaste.com/wp-content/uploads/2010/09/pic15.jpg">
            <a:hlinkClick r:id="rId4" action="ppaction://hlinksldjump">
              <a:snd r:embed="rId5" name="camera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236" y="952676"/>
            <a:ext cx="2697760" cy="21715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667000"/>
            <a:ext cx="289926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are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medicines?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http://cetministries.files.wordpress.com/2010/02/creation-scientists-collage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5451" y="798700"/>
            <a:ext cx="2552751" cy="2249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2011" y="2685871"/>
            <a:ext cx="281595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Great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Scientists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http://www.organicindia.com/images/ayurveda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97012" y="922405"/>
            <a:ext cx="2606295" cy="22779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36991" y="2819400"/>
            <a:ext cx="279310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History of 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medicines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 descr="http://static.ddmcdn.com/gif/flu-heart-1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3199" y="3886200"/>
            <a:ext cx="2457868" cy="22779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5610761"/>
            <a:ext cx="267763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Modern 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medicines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10" descr="http://1.bp.blogspot.com/_DtA6ccQ_94g/S6VqqP2Nl0I/AAAAAAAAAAk/g2y81Q0JK6E/s400/medical-breakthrough-BioLung-af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65967" y="3894206"/>
            <a:ext cx="2494718" cy="22779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90942" y="5657672"/>
            <a:ext cx="19478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Artificial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organs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14" descr="http://www.beltina.org/pics/gene_therapy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lum bright="-20000"/>
          </a:blip>
          <a:srcRect t="14545"/>
          <a:stretch>
            <a:fillRect/>
          </a:stretch>
        </p:blipFill>
        <p:spPr bwMode="auto">
          <a:xfrm>
            <a:off x="6259507" y="3894205"/>
            <a:ext cx="2427293" cy="227799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383143" y="5638801"/>
            <a:ext cx="22274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Gene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Therapy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-228600"/>
            <a:ext cx="212070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wallpaper.goodfon.com/image/168820-2560x1600.jpg"/>
          <p:cNvPicPr>
            <a:picLocks noChangeAspect="1" noChangeArrowheads="1"/>
          </p:cNvPicPr>
          <p:nvPr/>
        </p:nvPicPr>
        <p:blipFill>
          <a:blip r:embed="rId3" cstate="print"/>
          <a:srcRect r="15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Caslon Pro Bold" pitchFamily="18" charset="0"/>
              </a:rPr>
              <a:t>Contribution of great scientists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19600"/>
            <a:ext cx="3124200" cy="1219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Alexander Fleming-</a:t>
            </a:r>
            <a:r>
              <a:rPr lang="en-US" dirty="0" smtClean="0">
                <a:solidFill>
                  <a:schemeClr val="bg1"/>
                </a:solidFill>
              </a:rPr>
              <a:t>Discoverer of penicillin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364" name="Picture 4" descr="http://1.bp.blogspot.com/_hfAYZzG11r8/SRvyZZ4eTjI/AAAAAAAAAx8/dkkuxchQb-U/s400/Hippocra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550212"/>
            <a:ext cx="2209800" cy="2793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3200400" y="4419600"/>
            <a:ext cx="2819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Hippocrates</a:t>
            </a:r>
            <a:r>
              <a:rPr lang="en-US" sz="2800" b="1" dirty="0" smtClean="0"/>
              <a:t> </a:t>
            </a:r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ategorized </a:t>
            </a:r>
            <a:r>
              <a:rPr lang="en-US" sz="2800" dirty="0">
                <a:solidFill>
                  <a:schemeClr val="bg1"/>
                </a:solidFill>
              </a:rPr>
              <a:t>the illnesses as acute, chronic, endemic and </a:t>
            </a:r>
            <a:r>
              <a:rPr lang="en-US" sz="2800" dirty="0" smtClean="0">
                <a:solidFill>
                  <a:schemeClr val="bg1"/>
                </a:solidFill>
              </a:rPr>
              <a:t>epidemic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366" name="Picture 6" descr="http://www.accessexcellence.org/AE/AEC/CC/images/rontgen.46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524000"/>
            <a:ext cx="2286000" cy="2730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5791200" y="4435495"/>
            <a:ext cx="3352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Wilhelm Conrad </a:t>
            </a:r>
            <a:r>
              <a:rPr lang="en-US" sz="2800" b="1" dirty="0" err="1" smtClean="0">
                <a:solidFill>
                  <a:srgbClr val="FF0000"/>
                </a:solidFill>
              </a:rPr>
              <a:t>Röntgen</a:t>
            </a:r>
            <a:r>
              <a:rPr lang="en-US" sz="2800" b="1" dirty="0" smtClean="0">
                <a:solidFill>
                  <a:srgbClr val="FF0000"/>
                </a:solidFill>
              </a:rPr>
              <a:t>-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Discovered x ray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074" name="AutoShape 2" descr="http://2.bp.blogspot.com/-5TUIvla9ewY/ThF2SYpWmiI/AAAAAAAAAK8/iOpnDrdOXeU/s1600/Matrix-Code++2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 descr="http://www.nobelprize.org/nobel_prizes/medicine/laureates/1945/flem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447800"/>
            <a:ext cx="2133600" cy="2837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ttp://wallpaper.goodfon.com/image/168820-2560x1600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r="15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533400" y="4114800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Edward Jenner-</a:t>
            </a:r>
            <a:r>
              <a:rPr lang="en-US" dirty="0" smtClean="0"/>
              <a:t>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discovered vaccination and considered as father of immunology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www.societyofbiology.org/_uploads/imgpool/edward-jen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38224"/>
            <a:ext cx="2667000" cy="2771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3581400" y="4191000"/>
            <a:ext cx="25151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Louis Pasteur-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known for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pasteurization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3556" name="Picture 4" descr="http://upload.wikimedia.org/wikipedia/commons/thumb/3/31/Louis_Pasteur_by_Pierre_Lamy_Petit.jpg/220px-Louis_Pasteur_by_Pierre_Lamy_Pet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981074"/>
            <a:ext cx="2095500" cy="2981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5562600" y="4191000"/>
            <a:ext cx="4114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Christian Barnard 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performed the first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successful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heart transplant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3558" name="Picture 6" descr="http://t0.gstatic.com/images?q=tbn:ANd9GcQoN9-E6xzXcK49CqZa3LAbPXbMdpJ4Gm_MRFIkPzMKQTAY-YdM8XQ7rlyAG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6999" y="1066800"/>
            <a:ext cx="2410857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kathykwylie.com/blog/wp-content/uploads/2010/02/powerpoint-background-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5095" cy="6858000"/>
          </a:xfrm>
          <a:prstGeom prst="rect">
            <a:avLst/>
          </a:prstGeom>
          <a:noFill/>
        </p:spPr>
      </p:pic>
      <p:pic>
        <p:nvPicPr>
          <p:cNvPr id="3" name="Picture 2" descr="http://myzerowaste.com/wp-content/uploads/2010/09/pic15.jpg">
            <a:hlinkClick r:id="rId4" action="ppaction://hlinksldjump">
              <a:snd r:embed="rId5" name="camera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236" y="952676"/>
            <a:ext cx="2697760" cy="21715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667000"/>
            <a:ext cx="289926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are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medicines?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http://cetministries.files.wordpress.com/2010/02/creation-scientists-collage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5451" y="798700"/>
            <a:ext cx="2552751" cy="2249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2011" y="2685871"/>
            <a:ext cx="281595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Great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Scientists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http://www.organicindia.com/images/ayurveda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97012" y="922405"/>
            <a:ext cx="2606295" cy="22779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36991" y="2819400"/>
            <a:ext cx="279310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History of 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medicines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 descr="http://static.ddmcdn.com/gif/flu-heart-1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3199" y="3886200"/>
            <a:ext cx="2457868" cy="22779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5610761"/>
            <a:ext cx="267763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Modern 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medicines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10" descr="http://1.bp.blogspot.com/_DtA6ccQ_94g/S6VqqP2Nl0I/AAAAAAAAAAk/g2y81Q0JK6E/s400/medical-breakthrough-BioLung-af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65967" y="3894206"/>
            <a:ext cx="2494718" cy="22779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90942" y="5657672"/>
            <a:ext cx="19478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Artificial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organs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14" descr="http://www.beltina.org/pics/gene_therapy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lum bright="-20000"/>
          </a:blip>
          <a:srcRect t="14545"/>
          <a:stretch>
            <a:fillRect/>
          </a:stretch>
        </p:blipFill>
        <p:spPr bwMode="auto">
          <a:xfrm>
            <a:off x="6259507" y="3894205"/>
            <a:ext cx="2427293" cy="227799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383143" y="5638801"/>
            <a:ext cx="22274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Gene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Therapy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-228600"/>
            <a:ext cx="212070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Index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dvd-ppt-slideshow.com/images/ppt-background/backgroun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7000"/>
            <a:ext cx="84582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History of Medical Science</a:t>
            </a:r>
            <a:endParaRPr lang="en-US" sz="8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1981200"/>
            <a:ext cx="9232062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History of Medical</a:t>
            </a:r>
          </a:p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Science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dn3.fiverrcdn.com/photos/320403/medium/ayurveda.jpg?1321823418"/>
          <p:cNvPicPr>
            <a:picLocks noChangeAspect="1" noChangeArrowheads="1"/>
          </p:cNvPicPr>
          <p:nvPr/>
        </p:nvPicPr>
        <p:blipFill>
          <a:blip r:embed="rId3" cstate="print"/>
          <a:srcRect t="12500"/>
          <a:stretch>
            <a:fillRect/>
          </a:stretch>
        </p:blipFill>
        <p:spPr bwMode="auto">
          <a:xfrm>
            <a:off x="0" y="-381000"/>
            <a:ext cx="9144000" cy="6934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343400" y="28194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abic Typesetting" pitchFamily="66" charset="-78"/>
                <a:ea typeface="Adobe Heiti Std R" pitchFamily="34" charset="-128"/>
                <a:cs typeface="Arabic Typesetting" pitchFamily="66" charset="-78"/>
              </a:rPr>
              <a:t>Ayurveda</a:t>
            </a:r>
            <a:r>
              <a:rPr lang="en-US" sz="2400" dirty="0" smtClean="0">
                <a:solidFill>
                  <a:srgbClr val="FF0000"/>
                </a:solidFill>
                <a:latin typeface="Arabic Typesetting" pitchFamily="66" charset="-78"/>
                <a:ea typeface="Adobe Heiti Std R" pitchFamily="34" charset="-128"/>
                <a:cs typeface="Arabic Typesetting" pitchFamily="66" charset="-78"/>
              </a:rPr>
              <a:t> or </a:t>
            </a:r>
            <a:r>
              <a:rPr lang="en-US" sz="2400" b="1" dirty="0" err="1" smtClean="0">
                <a:solidFill>
                  <a:srgbClr val="FF0000"/>
                </a:solidFill>
                <a:latin typeface="Arabic Typesetting" pitchFamily="66" charset="-78"/>
                <a:ea typeface="Adobe Heiti Std R" pitchFamily="34" charset="-128"/>
                <a:cs typeface="Arabic Typesetting" pitchFamily="66" charset="-78"/>
              </a:rPr>
              <a:t>ayurvedic</a:t>
            </a:r>
            <a:r>
              <a:rPr lang="en-US" sz="2400" b="1" dirty="0" smtClean="0">
                <a:solidFill>
                  <a:srgbClr val="FF0000"/>
                </a:solidFill>
                <a:latin typeface="Arabic Typesetting" pitchFamily="66" charset="-78"/>
                <a:ea typeface="Adobe Heiti Std R" pitchFamily="34" charset="-128"/>
                <a:cs typeface="Arabic Typesetting" pitchFamily="66" charset="-78"/>
              </a:rPr>
              <a:t> medicine</a:t>
            </a:r>
            <a:r>
              <a:rPr lang="en-US" sz="2400" dirty="0" smtClean="0">
                <a:solidFill>
                  <a:srgbClr val="FF0000"/>
                </a:solidFill>
                <a:latin typeface="Arabic Typesetting" pitchFamily="66" charset="-78"/>
                <a:ea typeface="Adobe Heiti Std R" pitchFamily="34" charset="-128"/>
                <a:cs typeface="Arabic Typesetting" pitchFamily="66" charset="-78"/>
              </a:rPr>
              <a:t> is a Hindu system of traditional medicine native to India and a form of alternative medicine. The earliest literature on Indian medical practice appeared during the Vedic period in India, i.e., in the mid-second millennium BCE. </a:t>
            </a:r>
            <a:endParaRPr lang="en-US" sz="2400" dirty="0">
              <a:solidFill>
                <a:srgbClr val="FF0000"/>
              </a:solidFill>
              <a:latin typeface="Arabic Typesetting" pitchFamily="66" charset="-78"/>
              <a:ea typeface="Adobe Heiti Std R" pitchFamily="34" charset="-128"/>
              <a:cs typeface="Arabic Typesetting" pitchFamily="66" charset="-78"/>
            </a:endParaRPr>
          </a:p>
        </p:txBody>
      </p:sp>
    </p:spTree>
  </p:cSld>
  <p:clrMapOvr>
    <a:masterClrMapping/>
  </p:clrMapOvr>
  <p:transition>
    <p:wipe dir="r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246</Words>
  <Application>Microsoft Office PowerPoint</Application>
  <PresentationFormat>On-screen Show (4:3)</PresentationFormat>
  <Paragraphs>141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What is a medicine?</vt:lpstr>
      <vt:lpstr>Slide 4</vt:lpstr>
      <vt:lpstr>Contribution of great scientists</vt:lpstr>
      <vt:lpstr>Slide 6</vt:lpstr>
      <vt:lpstr>Slide 7</vt:lpstr>
      <vt:lpstr>History of Medical Science</vt:lpstr>
      <vt:lpstr>Slide 9</vt:lpstr>
      <vt:lpstr>Slide 10</vt:lpstr>
      <vt:lpstr>Slide 11</vt:lpstr>
      <vt:lpstr>Slide 12</vt:lpstr>
      <vt:lpstr>Slide 13</vt:lpstr>
      <vt:lpstr>Recombinant Insulin</vt:lpstr>
      <vt:lpstr>Slide 15</vt:lpstr>
      <vt:lpstr>Drugs used in modern medicines</vt:lpstr>
      <vt:lpstr>Slide 17</vt:lpstr>
      <vt:lpstr>Slide 18</vt:lpstr>
      <vt:lpstr>Slide 19</vt:lpstr>
      <vt:lpstr> 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Arpit</dc:creator>
  <cp:lastModifiedBy>APS02</cp:lastModifiedBy>
  <cp:revision>64</cp:revision>
  <dcterms:created xsi:type="dcterms:W3CDTF">2012-10-19T11:59:02Z</dcterms:created>
  <dcterms:modified xsi:type="dcterms:W3CDTF">2009-05-05T22:39:40Z</dcterms:modified>
</cp:coreProperties>
</file>