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309"/>
    <a:srgbClr val="164222"/>
    <a:srgbClr val="174523"/>
    <a:srgbClr val="1B5129"/>
    <a:srgbClr val="5B1305"/>
    <a:srgbClr val="537A50"/>
    <a:srgbClr val="B8D0EE"/>
    <a:srgbClr val="204C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E439-6E14-4C14-93F7-540067A87E62}" type="datetimeFigureOut">
              <a:rPr lang="en-US" smtClean="0"/>
              <a:pPr/>
              <a:t>11/04/2013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7AC6-0780-4865-A251-28D94CA4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6577" y="290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ADARSH PUBLIC SCHOOL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065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Orientation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2358096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  <a:t>Welcome to the Class-IX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164222"/>
                </a:solidFill>
                <a:latin typeface="Georgia" pitchFamily="18" charset="0"/>
              </a:rPr>
              <a:t>O</a:t>
            </a: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rientation </a:t>
            </a:r>
            <a:r>
              <a:rPr lang="en-US" sz="4000" b="1" dirty="0" err="1" smtClean="0">
                <a:solidFill>
                  <a:srgbClr val="164222"/>
                </a:solidFill>
                <a:latin typeface="Georgia" pitchFamily="18" charset="0"/>
              </a:rPr>
              <a:t>P</a:t>
            </a:r>
            <a:r>
              <a:rPr lang="en-US" sz="4000" b="1" dirty="0" err="1" smtClean="0">
                <a:solidFill>
                  <a:srgbClr val="C00000"/>
                </a:solidFill>
                <a:latin typeface="Georgia" pitchFamily="18" charset="0"/>
              </a:rPr>
              <a:t>rogramme</a:t>
            </a:r>
            <a:r>
              <a:rPr lang="en-US" sz="36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  <a:t>Friday, April </a:t>
            </a:r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  <a:t>12</a:t>
            </a:r>
            <a:r>
              <a:rPr lang="en-US" sz="3200" b="1" baseline="30000" dirty="0" smtClean="0">
                <a:solidFill>
                  <a:srgbClr val="C00000"/>
                </a:solidFill>
                <a:latin typeface="Georgia" pitchFamily="18" charset="0"/>
              </a:rPr>
              <a:t>th </a:t>
            </a:r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  <a:t>2013 </a:t>
            </a:r>
            <a:endParaRPr lang="en-US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2" name="Picture 2" descr="D:\SCHOOL\PICTURES\75 Year Logo Fin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022" y="947735"/>
            <a:ext cx="1322381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rashant\Downloads\SCHOO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84" y="881568"/>
            <a:ext cx="1588896" cy="163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4165" y="747704"/>
            <a:ext cx="58862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Co-Scholastic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40" y="2133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Georgia" pitchFamily="18" charset="0"/>
              </a:rPr>
              <a:t>It refers to those aspects which are related to hand and heart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429000"/>
            <a:ext cx="3581400" cy="609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C</a:t>
            </a:r>
            <a:r>
              <a:rPr lang="en-US" sz="4800" dirty="0" smtClean="0">
                <a:solidFill>
                  <a:schemeClr val="bg1"/>
                </a:solidFill>
              </a:rPr>
              <a:t>o</a:t>
            </a:r>
            <a:r>
              <a:rPr lang="en-US" sz="4800" dirty="0" smtClean="0">
                <a:solidFill>
                  <a:srgbClr val="FFFF00"/>
                </a:solidFill>
              </a:rPr>
              <a:t>-S</a:t>
            </a:r>
            <a:r>
              <a:rPr lang="en-US" sz="4800" dirty="0" smtClean="0"/>
              <a:t>cholastic</a:t>
            </a:r>
            <a:endParaRPr lang="en-US" dirty="0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2286000" y="4038600"/>
            <a:ext cx="2819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 rot="256316">
            <a:off x="3984159" y="2960926"/>
            <a:ext cx="2040312" cy="582579"/>
            <a:chOff x="3982745" y="2948624"/>
            <a:chExt cx="1905000" cy="582579"/>
          </a:xfrm>
        </p:grpSpPr>
        <p:sp>
          <p:nvSpPr>
            <p:cNvPr id="19" name="Line 32"/>
            <p:cNvSpPr>
              <a:spLocks noChangeShapeType="1"/>
            </p:cNvSpPr>
            <p:nvPr/>
          </p:nvSpPr>
          <p:spPr bwMode="auto">
            <a:xfrm flipV="1">
              <a:off x="3982745" y="3150203"/>
              <a:ext cx="1905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 rot="21130537">
              <a:off x="4387535" y="2948624"/>
              <a:ext cx="99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imSun" pitchFamily="2" charset="-122"/>
                </a:rPr>
                <a:t>Hand</a:t>
              </a:r>
            </a:p>
          </p:txBody>
        </p:sp>
      </p:grpSp>
      <p:sp>
        <p:nvSpPr>
          <p:cNvPr id="21" name="Text Box 35"/>
          <p:cNvSpPr txBox="1">
            <a:spLocks noChangeArrowheads="1"/>
          </p:cNvSpPr>
          <p:nvPr/>
        </p:nvSpPr>
        <p:spPr bwMode="auto">
          <a:xfrm rot="982785">
            <a:off x="3921284" y="430966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SimSun" pitchFamily="2" charset="-122"/>
              </a:rPr>
              <a:t>Heart</a:t>
            </a:r>
          </a:p>
        </p:txBody>
      </p:sp>
      <p:pic>
        <p:nvPicPr>
          <p:cNvPr id="16" name="Picture 15" descr="Hand_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590800"/>
            <a:ext cx="1871050" cy="1447800"/>
          </a:xfrm>
          <a:prstGeom prst="rect">
            <a:avLst/>
          </a:prstGeom>
        </p:spPr>
      </p:pic>
      <p:pic>
        <p:nvPicPr>
          <p:cNvPr id="22" name="Picture 21" descr="asist_a_heart_attack_vict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114800"/>
            <a:ext cx="2286000" cy="17526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24" name="TextBox 23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1143000"/>
            <a:ext cx="1905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Part 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0" y="907146"/>
            <a:ext cx="3581400" cy="609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S</a:t>
            </a:r>
            <a:r>
              <a:rPr lang="en-US" sz="4800" dirty="0" smtClean="0"/>
              <a:t>cholastic</a:t>
            </a:r>
            <a:endParaRPr lang="en-US" dirty="0"/>
          </a:p>
        </p:txBody>
      </p:sp>
      <p:pic>
        <p:nvPicPr>
          <p:cNvPr id="13" name="Picture 10" descr="crisp--assessment-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40386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17" name="TextBox 16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2209800" y="2319368"/>
            <a:ext cx="4419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Georgia" pitchFamily="18" charset="0"/>
              </a:rPr>
              <a:t>Scholastic</a:t>
            </a:r>
          </a:p>
          <a:p>
            <a:pPr algn="ctr"/>
            <a:r>
              <a:rPr lang="en-US" sz="2400" b="1" dirty="0">
                <a:latin typeface="Georgia" pitchFamily="18" charset="0"/>
              </a:rPr>
              <a:t>Assessment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419600" y="1474792"/>
            <a:ext cx="0" cy="8112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419600" y="3362328"/>
            <a:ext cx="0" cy="381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48000" y="414352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SimSun" pitchFamily="2" charset="-122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76400" y="858842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SimSun" pitchFamily="2" charset="-122"/>
              </a:rPr>
              <a:t>    </a:t>
            </a:r>
            <a:r>
              <a:rPr lang="en-US" sz="3200" b="1" u="sng" dirty="0">
                <a:solidFill>
                  <a:srgbClr val="FF0000"/>
                </a:solidFill>
                <a:latin typeface="Georgia" pitchFamily="18" charset="0"/>
              </a:rPr>
              <a:t>Formative</a:t>
            </a:r>
            <a:r>
              <a:rPr lang="en-US" sz="3200" b="1" u="sng" dirty="0">
                <a:latin typeface="Georgia" pitchFamily="18" charset="0"/>
              </a:rPr>
              <a:t> </a:t>
            </a:r>
            <a:r>
              <a:rPr lang="en-US" sz="3200" b="1" u="sng" dirty="0">
                <a:solidFill>
                  <a:srgbClr val="164222"/>
                </a:solidFill>
                <a:latin typeface="Georgia" pitchFamily="18" charset="0"/>
              </a:rPr>
              <a:t>Assessment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419600" y="4191000"/>
            <a:ext cx="0" cy="385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219200" y="467044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219200" y="467044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7848600" y="467044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4419600" y="467044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62000" y="520384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SimSun" pitchFamily="2" charset="-122"/>
              </a:rPr>
              <a:t> </a:t>
            </a:r>
            <a:r>
              <a:rPr lang="en-US" sz="2000" dirty="0">
                <a:latin typeface="Georgia" pitchFamily="18" charset="0"/>
              </a:rPr>
              <a:t>MCQ’s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733800" y="5280040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SimSun" pitchFamily="2" charset="-122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276600" y="520384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SimSun" pitchFamily="2" charset="-122"/>
              </a:rPr>
              <a:t>   </a:t>
            </a:r>
            <a:r>
              <a:rPr lang="en-US" sz="2000" dirty="0">
                <a:latin typeface="Georgia" pitchFamily="18" charset="0"/>
              </a:rPr>
              <a:t>Short Answer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086600" y="5214952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Georgia" pitchFamily="18" charset="0"/>
              </a:rPr>
              <a:t>Long Answer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1219200" y="5661040"/>
            <a:ext cx="0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7848600" y="5661040"/>
            <a:ext cx="0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1219200" y="604204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H="1">
            <a:off x="6096000" y="604204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152768" y="5781688"/>
            <a:ext cx="3182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Written -Term End Exam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H="1" flipV="1">
            <a:off x="1600200" y="2667000"/>
            <a:ext cx="838200" cy="57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57200" y="2165368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orgia" pitchFamily="18" charset="0"/>
              </a:rPr>
              <a:t>Oral Questions</a:t>
            </a: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 flipV="1">
            <a:off x="990600" y="2295528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76200" y="173356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orgia" pitchFamily="18" charset="0"/>
              </a:rPr>
              <a:t>Assignments</a:t>
            </a: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H="1" flipV="1">
            <a:off x="990600" y="1381128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0" y="103348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orgia" pitchFamily="18" charset="0"/>
              </a:rPr>
              <a:t>Conversation Skills</a:t>
            </a:r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V="1">
            <a:off x="1524000" y="1365272"/>
            <a:ext cx="2409824" cy="625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V="1">
            <a:off x="1524000" y="1524000"/>
            <a:ext cx="2514600" cy="1076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6172200" y="27432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7315200" y="229713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orgia" pitchFamily="18" charset="0"/>
              </a:rPr>
              <a:t>Research Work (group)</a:t>
            </a: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V="1">
            <a:off x="6096000" y="2193928"/>
            <a:ext cx="14478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7620000" y="179548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orgia" pitchFamily="18" charset="0"/>
              </a:rPr>
              <a:t>Quizzes</a:t>
            </a:r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V="1">
            <a:off x="6019800" y="1446216"/>
            <a:ext cx="1447800" cy="849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7391400" y="120016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SimSun" pitchFamily="2" charset="-122"/>
              </a:rPr>
              <a:t> </a:t>
            </a:r>
            <a:r>
              <a:rPr lang="en-US" dirty="0">
                <a:latin typeface="Georgia" pitchFamily="18" charset="0"/>
              </a:rPr>
              <a:t>Projects</a:t>
            </a:r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 flipH="1" flipV="1">
            <a:off x="4724400" y="1447800"/>
            <a:ext cx="2667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 flipH="1" flipV="1">
            <a:off x="5715000" y="13716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0" y="414352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1981200" y="3638576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rgbClr val="164222"/>
                </a:solidFill>
                <a:latin typeface="Georgia" pitchFamily="18" charset="0"/>
              </a:rPr>
              <a:t>Summative</a:t>
            </a:r>
            <a:r>
              <a:rPr lang="en-US" sz="3200" b="1" u="sng" dirty="0">
                <a:latin typeface="Georgia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Georgia" pitchFamily="18" charset="0"/>
              </a:rPr>
              <a:t>Assessment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51" name="TextBox 50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7689" y="981072"/>
            <a:ext cx="77989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Formative and </a:t>
            </a:r>
          </a:p>
          <a:p>
            <a:pPr algn="ctr">
              <a:spcBef>
                <a:spcPct val="50000"/>
              </a:spcBef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Summative Assessment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28800" y="3048000"/>
            <a:ext cx="5486400" cy="1219200"/>
            <a:chOff x="2438400" y="3048000"/>
            <a:chExt cx="3962400" cy="838200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419600" y="3048000"/>
              <a:ext cx="0" cy="381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438400" y="3429000"/>
              <a:ext cx="39624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2438400" y="3429000"/>
              <a:ext cx="0" cy="457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6400800" y="3429000"/>
              <a:ext cx="0" cy="4572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752" y="4214824"/>
            <a:ext cx="4419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Georgia" pitchFamily="18" charset="0"/>
              </a:rPr>
              <a:t>Term I</a:t>
            </a:r>
            <a:endParaRPr lang="en-US" sz="4000" b="1" dirty="0"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Georgia" pitchFamily="18" charset="0"/>
              </a:rPr>
              <a:t>(April – September)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885528" y="4200536"/>
            <a:ext cx="4191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Georgia" pitchFamily="18" charset="0"/>
              </a:rPr>
              <a:t>Term II</a:t>
            </a:r>
            <a:endParaRPr lang="en-US" sz="4000" b="1" dirty="0"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Georgia" pitchFamily="18" charset="0"/>
              </a:rPr>
              <a:t>(October – March)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66800" y="29028"/>
            <a:ext cx="7445577" cy="6785430"/>
            <a:chOff x="1066800" y="29028"/>
            <a:chExt cx="7445577" cy="6785430"/>
          </a:xfrm>
        </p:grpSpPr>
        <p:sp>
          <p:nvSpPr>
            <p:cNvPr id="21" name="TextBox 20"/>
            <p:cNvSpPr txBox="1"/>
            <p:nvPr/>
          </p:nvSpPr>
          <p:spPr>
            <a:xfrm>
              <a:off x="1273377" y="29028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6106572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5744" y="1447800"/>
            <a:ext cx="1002506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400" b="1" kern="0" dirty="0" smtClean="0">
                <a:latin typeface="Georgia" pitchFamily="18" charset="0"/>
              </a:rPr>
              <a:t>Summative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itchFamily="18" charset="0"/>
              </a:rPr>
              <a:t> Assessments 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itchFamily="18" charset="0"/>
              </a:rPr>
              <a:t>Term I(September)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itchFamily="18" charset="0"/>
              </a:rPr>
              <a:t>Term II(March)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itchFamily="18" charset="0"/>
              </a:rPr>
              <a:t>Total Marks</a:t>
            </a:r>
            <a:r>
              <a:rPr lang="en-US" sz="3200" b="1" kern="0" dirty="0" smtClean="0">
                <a:latin typeface="Georgia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Georgia" pitchFamily="18" charset="0"/>
              </a:rPr>
              <a:t>- 90 each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mSun" pitchFamily="2" charset="-122"/>
                <a:ea typeface="+mn-ea"/>
                <a:cs typeface="+mn-cs"/>
              </a:rPr>
              <a:t>	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" y="857248"/>
            <a:ext cx="8458200" cy="457200"/>
          </a:xfrm>
          <a:prstGeom prst="roundRect">
            <a:avLst/>
          </a:prstGeom>
          <a:solidFill>
            <a:srgbClr val="A323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Georgia" pitchFamily="18" charset="0"/>
              </a:rPr>
              <a:t>Procedure for session 2013-14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8" y="398144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Weightage</a:t>
            </a:r>
            <a:r>
              <a:rPr lang="en-US" sz="3600" b="1" dirty="0" smtClean="0"/>
              <a:t>  </a:t>
            </a:r>
          </a:p>
          <a:p>
            <a:r>
              <a:rPr lang="en-US" sz="3600" b="1" dirty="0" smtClean="0"/>
              <a:t>SA I 		- 	30%</a:t>
            </a:r>
          </a:p>
          <a:p>
            <a:r>
              <a:rPr lang="en-US" sz="3600" b="1" dirty="0" smtClean="0"/>
              <a:t>SA II		-	30% 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2896" y="5757856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* Separate syllabus for Term I and Term II  </a:t>
            </a:r>
            <a:endParaRPr lang="en-US" b="1" dirty="0"/>
          </a:p>
        </p:txBody>
      </p:sp>
      <p:pic>
        <p:nvPicPr>
          <p:cNvPr id="17" name="Picture 16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0" y="6181728"/>
            <a:ext cx="9144000" cy="152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66800" y="29028"/>
            <a:ext cx="7445577" cy="6897974"/>
            <a:chOff x="1066800" y="29028"/>
            <a:chExt cx="7445577" cy="6897974"/>
          </a:xfrm>
        </p:grpSpPr>
        <p:sp>
          <p:nvSpPr>
            <p:cNvPr id="18" name="TextBox 17"/>
            <p:cNvSpPr txBox="1"/>
            <p:nvPr/>
          </p:nvSpPr>
          <p:spPr>
            <a:xfrm>
              <a:off x="1273377" y="29028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6219116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4"/>
          <p:cNvGraphicFramePr>
            <a:graphicFrameLocks noGrp="1"/>
          </p:cNvGraphicFramePr>
          <p:nvPr/>
        </p:nvGraphicFramePr>
        <p:xfrm>
          <a:off x="838200" y="4300544"/>
          <a:ext cx="7086600" cy="1826241"/>
        </p:xfrm>
        <a:graphic>
          <a:graphicData uri="http://schemas.openxmlformats.org/drawingml/2006/table">
            <a:tbl>
              <a:tblPr/>
              <a:tblGrid>
                <a:gridCol w="4756759"/>
                <a:gridCol w="2329841"/>
              </a:tblGrid>
              <a:tr h="4722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Division of Marks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Unit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C.W./H.W.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762000"/>
            <a:ext cx="8748720" cy="121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Formative Assessments (10% each)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2309"/>
                </a:solidFill>
                <a:effectLst/>
                <a:uLnTx/>
                <a:uFillTx/>
                <a:latin typeface="Georgia" pitchFamily="18" charset="0"/>
              </a:rPr>
              <a:t>FA I		-	April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A32309"/>
                </a:solidFill>
                <a:effectLst/>
                <a:uLnTx/>
                <a:uFillTx/>
                <a:latin typeface="Georgia" pitchFamily="18" charset="0"/>
              </a:rPr>
              <a:t> – May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A32309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2309"/>
                </a:solidFill>
                <a:effectLst/>
                <a:uLnTx/>
                <a:uFillTx/>
                <a:latin typeface="Georgia" pitchFamily="18" charset="0"/>
              </a:rPr>
              <a:t>FA II	-	July - August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2309"/>
                </a:solidFill>
                <a:effectLst/>
                <a:uLnTx/>
                <a:uFillTx/>
                <a:latin typeface="Georgia" pitchFamily="18" charset="0"/>
              </a:rPr>
              <a:t>FA III 	-	October- November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A32309"/>
                </a:solidFill>
                <a:latin typeface="Georgia" pitchFamily="18" charset="0"/>
              </a:rPr>
              <a:t>FA IV	-	December – February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dirty="0" smtClean="0">
                <a:solidFill>
                  <a:srgbClr val="164222"/>
                </a:solidFill>
                <a:latin typeface="Georgia" pitchFamily="18" charset="0"/>
              </a:rPr>
              <a:t>FA IV (Problem Solving Assessment - PSA) - February</a:t>
            </a:r>
            <a:r>
              <a:rPr lang="en-US" sz="2400" b="1" dirty="0" smtClean="0">
                <a:solidFill>
                  <a:srgbClr val="164222"/>
                </a:solidFill>
                <a:latin typeface="Georgia" pitchFamily="18" charset="0"/>
              </a:rPr>
              <a:t> </a:t>
            </a:r>
            <a:r>
              <a:rPr lang="en-US" sz="2400" b="1" dirty="0" smtClean="0">
                <a:latin typeface="Georgia" pitchFamily="18" charset="0"/>
              </a:rPr>
              <a:t>	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	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488" y="3490920"/>
            <a:ext cx="784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b="1" dirty="0" smtClean="0">
              <a:latin typeface="SimSun" pitchFamily="2" charset="-122"/>
            </a:endParaRPr>
          </a:p>
          <a:p>
            <a:pPr lvl="0"/>
            <a:r>
              <a:rPr lang="en-US" sz="2400" b="1" dirty="0" smtClean="0">
                <a:latin typeface="Georgia" pitchFamily="18" charset="0"/>
              </a:rPr>
              <a:t>Note - to be conducted by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CBSE</a:t>
            </a:r>
            <a:r>
              <a:rPr lang="en-US" dirty="0" smtClean="0">
                <a:latin typeface="SimSun" pitchFamily="2" charset="-122"/>
              </a:rPr>
              <a:t>	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8184" y="6168805"/>
            <a:ext cx="7796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Georgia" pitchFamily="18" charset="0"/>
              </a:rPr>
              <a:t>Total Marks			     	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7744"/>
            <a:ext cx="9144000" cy="15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ADARSH PUBLIC SCHOOL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749317"/>
            <a:ext cx="8610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Scholastic Areas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9 point grading system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+mj-ea"/>
              <a:cs typeface="+mj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0048" y="87632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Part I A</a:t>
            </a:r>
          </a:p>
        </p:txBody>
      </p:sp>
      <p:graphicFrame>
        <p:nvGraphicFramePr>
          <p:cNvPr id="12" name="Group 169"/>
          <p:cNvGraphicFramePr>
            <a:graphicFrameLocks/>
          </p:cNvGraphicFramePr>
          <p:nvPr/>
        </p:nvGraphicFramePr>
        <p:xfrm>
          <a:off x="304800" y="2143130"/>
          <a:ext cx="8305800" cy="3841047"/>
        </p:xfrm>
        <a:graphic>
          <a:graphicData uri="http://schemas.openxmlformats.org/drawingml/2006/table">
            <a:tbl>
              <a:tblPr/>
              <a:tblGrid>
                <a:gridCol w="4746625"/>
                <a:gridCol w="3559175"/>
              </a:tblGrid>
              <a:tr h="3913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MARKS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81-90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61-70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21-32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0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and below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52552" y="871536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Co-Scholastic Areas</a:t>
            </a:r>
          </a:p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5 Point Grading System </a:t>
            </a:r>
          </a:p>
          <a:p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Group 169"/>
          <p:cNvGraphicFramePr>
            <a:graphicFrameLocks/>
          </p:cNvGraphicFramePr>
          <p:nvPr/>
        </p:nvGraphicFramePr>
        <p:xfrm>
          <a:off x="395288" y="2614648"/>
          <a:ext cx="8305800" cy="2995613"/>
        </p:xfrm>
        <a:graphic>
          <a:graphicData uri="http://schemas.openxmlformats.org/drawingml/2006/table">
            <a:tbl>
              <a:tblPr/>
              <a:tblGrid>
                <a:gridCol w="4746625"/>
                <a:gridCol w="3559175"/>
              </a:tblGrid>
              <a:tr h="739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Times New Roman" pitchFamily="18" charset="0"/>
                          <a:cs typeface="Arial" charset="0"/>
                        </a:rPr>
                        <a:t>Grade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D0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Times New Roman" pitchFamily="18" charset="0"/>
                          <a:cs typeface="Arial" charset="0"/>
                        </a:rPr>
                        <a:t>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D0EE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D0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D0EE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D0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D0EE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7553" y="865688"/>
            <a:ext cx="691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CO-SCHOLASTIC AREAS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173355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164222"/>
                </a:solidFill>
              </a:rPr>
              <a:t>Part 2(A) :- Life Skills</a:t>
            </a:r>
            <a:endParaRPr lang="en-US" sz="2800" b="1" u="sng" dirty="0">
              <a:solidFill>
                <a:srgbClr val="164222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04784" y="2281240"/>
            <a:ext cx="37338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A)</a:t>
            </a: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Georgia" pitchFamily="18" charset="0"/>
              </a:rPr>
              <a:t>Thinking </a:t>
            </a:r>
            <a:r>
              <a:rPr lang="en-US" sz="2400" b="1" u="sng" dirty="0">
                <a:solidFill>
                  <a:srgbClr val="C00000"/>
                </a:solidFill>
                <a:latin typeface="Georgia" pitchFamily="18" charset="0"/>
              </a:rPr>
              <a:t>Skills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 Creative </a:t>
            </a:r>
            <a:r>
              <a:rPr lang="en-US" sz="2000" b="1" dirty="0">
                <a:latin typeface="Georgia" pitchFamily="18" charset="0"/>
              </a:rPr>
              <a:t>Thinking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 Critical </a:t>
            </a:r>
            <a:r>
              <a:rPr lang="en-US" sz="2000" b="1" dirty="0">
                <a:latin typeface="Georgia" pitchFamily="18" charset="0"/>
              </a:rPr>
              <a:t>Thinking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 Problem </a:t>
            </a:r>
            <a:r>
              <a:rPr lang="en-US" sz="2000" b="1" dirty="0">
                <a:latin typeface="Georgia" pitchFamily="18" charset="0"/>
              </a:rPr>
              <a:t>Solving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 Decision </a:t>
            </a:r>
            <a:r>
              <a:rPr lang="en-US" sz="2000" b="1" dirty="0">
                <a:latin typeface="Georgia" pitchFamily="18" charset="0"/>
              </a:rPr>
              <a:t>Making</a:t>
            </a:r>
          </a:p>
          <a:p>
            <a:pPr marL="342900" indent="-342900">
              <a:spcBef>
                <a:spcPct val="50000"/>
              </a:spcBef>
            </a:pPr>
            <a:endParaRPr lang="en-US" sz="200" b="1" dirty="0">
              <a:latin typeface="Georgia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Georgia" pitchFamily="18" charset="0"/>
              </a:rPr>
              <a:t>B) </a:t>
            </a:r>
            <a:r>
              <a:rPr lang="en-US" sz="2400" b="1" u="sng" dirty="0">
                <a:solidFill>
                  <a:srgbClr val="C00000"/>
                </a:solidFill>
                <a:latin typeface="Georgia" pitchFamily="18" charset="0"/>
              </a:rPr>
              <a:t>Social Skills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 Communication </a:t>
            </a:r>
            <a:r>
              <a:rPr lang="en-US" sz="2000" b="1" dirty="0">
                <a:latin typeface="Georgia" pitchFamily="18" charset="0"/>
              </a:rPr>
              <a:t>Skills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 Interpersonal Skills </a:t>
            </a:r>
            <a:endParaRPr lang="en-US" sz="2000" b="1" dirty="0">
              <a:latin typeface="Georgia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6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2032" y="2309808"/>
            <a:ext cx="38671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C)</a:t>
            </a:r>
            <a:r>
              <a:rPr lang="en-US" sz="2400" b="1" dirty="0" smtClean="0">
                <a:solidFill>
                  <a:srgbClr val="C00000"/>
                </a:solidFill>
                <a:latin typeface="SimSun" pitchFamily="2" charset="-122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Georgia" pitchFamily="18" charset="0"/>
              </a:rPr>
              <a:t>Emotional Skills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latin typeface="Georgia" pitchFamily="18" charset="0"/>
              </a:rPr>
              <a:t>Dealing with Emotions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latin typeface="Georgia" pitchFamily="18" charset="0"/>
              </a:rPr>
              <a:t>Dealing with Stress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latin typeface="Georgia" pitchFamily="18" charset="0"/>
              </a:rPr>
              <a:t>Self Awareness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66800" y="29028"/>
            <a:ext cx="7445577" cy="6785430"/>
            <a:chOff x="1066800" y="29028"/>
            <a:chExt cx="7445577" cy="6785430"/>
          </a:xfrm>
        </p:grpSpPr>
        <p:sp>
          <p:nvSpPr>
            <p:cNvPr id="16" name="TextBox 15"/>
            <p:cNvSpPr txBox="1"/>
            <p:nvPr/>
          </p:nvSpPr>
          <p:spPr>
            <a:xfrm>
              <a:off x="1273377" y="29028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6106572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4705" y="651368"/>
            <a:ext cx="691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CO-SCHOLASTIC AREAS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447800"/>
            <a:ext cx="5067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164222"/>
                </a:solidFill>
              </a:rPr>
              <a:t>Part 2(B) :- Work Education</a:t>
            </a:r>
          </a:p>
          <a:p>
            <a:endParaRPr lang="en-US" sz="2800" b="1" u="sng" dirty="0">
              <a:solidFill>
                <a:srgbClr val="537A5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9072" y="1376344"/>
            <a:ext cx="3886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400" b="1" u="sng" dirty="0">
              <a:latin typeface="SimSun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Computer Operation </a:t>
            </a:r>
            <a:endParaRPr lang="en-US" sz="2000" b="1" dirty="0">
              <a:latin typeface="Georgia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Cookery Skills</a:t>
            </a:r>
            <a:endParaRPr lang="en-US" sz="2000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843216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164222"/>
                </a:solidFill>
              </a:rPr>
              <a:t>Part 2(C) :- Visual And Performing Arts</a:t>
            </a:r>
            <a:endParaRPr lang="en-US" sz="2400" b="1" u="sng" dirty="0">
              <a:solidFill>
                <a:srgbClr val="164222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6224" y="2838440"/>
            <a:ext cx="38862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400" b="1" u="sng" dirty="0">
              <a:latin typeface="SimSun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Dance</a:t>
            </a:r>
            <a:endParaRPr lang="en-US" sz="2000" b="1" dirty="0">
              <a:latin typeface="Georgia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Drama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Art Education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eorgia" pitchFamily="18" charset="0"/>
              </a:rPr>
              <a:t>Music</a:t>
            </a:r>
          </a:p>
          <a:p>
            <a:pPr marL="342900" indent="-342900">
              <a:spcBef>
                <a:spcPct val="50000"/>
              </a:spcBef>
            </a:pPr>
            <a:endParaRPr lang="en-US" sz="2000" b="1" dirty="0">
              <a:latin typeface="SimSun" pitchFamily="2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66800" y="29028"/>
            <a:ext cx="7445577" cy="6785430"/>
            <a:chOff x="1066800" y="29028"/>
            <a:chExt cx="7445577" cy="6785430"/>
          </a:xfrm>
        </p:grpSpPr>
        <p:sp>
          <p:nvSpPr>
            <p:cNvPr id="16" name="TextBox 15"/>
            <p:cNvSpPr txBox="1"/>
            <p:nvPr/>
          </p:nvSpPr>
          <p:spPr>
            <a:xfrm>
              <a:off x="1273377" y="29028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6106572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  <p:pic>
        <p:nvPicPr>
          <p:cNvPr id="18" name="Picture 17" descr="symsmb_200_product_info3_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088" y="1600200"/>
            <a:ext cx="2268828" cy="1752600"/>
          </a:xfrm>
          <a:prstGeom prst="rect">
            <a:avLst/>
          </a:prstGeom>
        </p:spPr>
      </p:pic>
      <p:pic>
        <p:nvPicPr>
          <p:cNvPr id="7170" name="Picture 2" descr="C:\Users\Prashant\Desktop\Adarsh Public School, Vikaspuri_files\147_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0870">
            <a:off x="3599008" y="3724736"/>
            <a:ext cx="2743200" cy="1672965"/>
          </a:xfrm>
          <a:prstGeom prst="rect">
            <a:avLst/>
          </a:prstGeom>
          <a:noFill/>
        </p:spPr>
      </p:pic>
      <p:pic>
        <p:nvPicPr>
          <p:cNvPr id="7172" name="Picture 4" descr="http://it.pinellas.k12.fl.us/schools/cypress-es/images/2B91B16D8837493DB09DABA67947574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9349">
            <a:off x="6308470" y="4051148"/>
            <a:ext cx="2380555" cy="176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7184" y="847744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RULES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22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&amp;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REGULATIONS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76272" y="1809760"/>
            <a:ext cx="85344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Regularity of attendance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– 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75%.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Punctuality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– 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7:45 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Half day leave prohibited especially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Unit Tests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motorized vehicles, prefer bicycles.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 gadgets not permitted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assembly – 2 times a week.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red-spinning-ball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028824"/>
            <a:ext cx="200025" cy="200025"/>
          </a:xfrm>
          <a:prstGeom prst="rect">
            <a:avLst/>
          </a:prstGeom>
        </p:spPr>
      </p:pic>
      <p:pic>
        <p:nvPicPr>
          <p:cNvPr id="16" name="Picture 15" descr="red-spinning-ball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120" y="2595576"/>
            <a:ext cx="200025" cy="200025"/>
          </a:xfrm>
          <a:prstGeom prst="rect">
            <a:avLst/>
          </a:prstGeom>
        </p:spPr>
      </p:pic>
      <p:pic>
        <p:nvPicPr>
          <p:cNvPr id="17" name="Picture 16" descr="red-spinning-ball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928" y="3190904"/>
            <a:ext cx="200025" cy="200025"/>
          </a:xfrm>
          <a:prstGeom prst="rect">
            <a:avLst/>
          </a:prstGeom>
        </p:spPr>
      </p:pic>
      <p:pic>
        <p:nvPicPr>
          <p:cNvPr id="19" name="Picture 18" descr="red-spinning-ball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80" y="4324408"/>
            <a:ext cx="200025" cy="200025"/>
          </a:xfrm>
          <a:prstGeom prst="rect">
            <a:avLst/>
          </a:prstGeom>
        </p:spPr>
      </p:pic>
      <p:pic>
        <p:nvPicPr>
          <p:cNvPr id="20" name="Picture 19" descr="red-spinning-ball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488" y="4934024"/>
            <a:ext cx="200025" cy="200025"/>
          </a:xfrm>
          <a:prstGeom prst="rect">
            <a:avLst/>
          </a:prstGeom>
        </p:spPr>
      </p:pic>
      <p:pic>
        <p:nvPicPr>
          <p:cNvPr id="21" name="Picture 20" descr="red-spinning-ball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08" y="5529352"/>
            <a:ext cx="200025" cy="20002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23" name="TextBox 22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8622" y="160746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64222"/>
                </a:solidFill>
              </a:rPr>
              <a:t>Part 2(D) :- Attitudes And Values Towards </a:t>
            </a:r>
            <a:endParaRPr lang="en-US" sz="2800" b="1" dirty="0">
              <a:solidFill>
                <a:srgbClr val="16422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4705" y="752966"/>
            <a:ext cx="691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CO-SCHOLASTIC AREAS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7896" y="1584998"/>
            <a:ext cx="559050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400" b="1" u="sng" dirty="0">
              <a:latin typeface="SimSun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Teachers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School Mates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School </a:t>
            </a:r>
            <a:r>
              <a:rPr lang="en-US" sz="2000" b="1" dirty="0" err="1" smtClean="0">
                <a:latin typeface="Georgia" pitchFamily="18" charset="0"/>
              </a:rPr>
              <a:t>Programmes</a:t>
            </a:r>
            <a:r>
              <a:rPr lang="en-US" sz="2000" b="1" dirty="0" smtClean="0">
                <a:latin typeface="Georgia" pitchFamily="18" charset="0"/>
              </a:rPr>
              <a:t> &amp; Environment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latin typeface="Georgia" pitchFamily="18" charset="0"/>
              </a:rPr>
              <a:t>Value Systems</a:t>
            </a:r>
          </a:p>
          <a:p>
            <a:pPr marL="342900" indent="-342900">
              <a:spcBef>
                <a:spcPct val="50000"/>
              </a:spcBef>
            </a:pPr>
            <a:endParaRPr lang="en-US" sz="2000" b="1" dirty="0">
              <a:latin typeface="Georgia" pitchFamily="18" charset="0"/>
            </a:endParaRPr>
          </a:p>
        </p:txBody>
      </p:sp>
      <p:pic>
        <p:nvPicPr>
          <p:cNvPr id="13" name="Picture 12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12" y="2057400"/>
            <a:ext cx="317500" cy="381000"/>
          </a:xfrm>
          <a:prstGeom prst="rect">
            <a:avLst/>
          </a:prstGeom>
        </p:spPr>
      </p:pic>
      <p:pic>
        <p:nvPicPr>
          <p:cNvPr id="14" name="Picture 13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258" y="2485566"/>
            <a:ext cx="317500" cy="381000"/>
          </a:xfrm>
          <a:prstGeom prst="rect">
            <a:avLst/>
          </a:prstGeom>
        </p:spPr>
      </p:pic>
      <p:pic>
        <p:nvPicPr>
          <p:cNvPr id="15" name="Picture 14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032" y="2986302"/>
            <a:ext cx="317500" cy="381000"/>
          </a:xfrm>
          <a:prstGeom prst="rect">
            <a:avLst/>
          </a:prstGeom>
        </p:spPr>
      </p:pic>
      <p:pic>
        <p:nvPicPr>
          <p:cNvPr id="16" name="Picture 15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032" y="3421722"/>
            <a:ext cx="317500" cy="381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66800" y="29028"/>
            <a:ext cx="7445577" cy="6785430"/>
            <a:chOff x="1066800" y="29028"/>
            <a:chExt cx="7445577" cy="6785430"/>
          </a:xfrm>
        </p:grpSpPr>
        <p:sp>
          <p:nvSpPr>
            <p:cNvPr id="18" name="TextBox 17"/>
            <p:cNvSpPr txBox="1"/>
            <p:nvPr/>
          </p:nvSpPr>
          <p:spPr>
            <a:xfrm>
              <a:off x="1273377" y="29028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6106572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594" y="1219200"/>
            <a:ext cx="822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164222"/>
                </a:solidFill>
                <a:latin typeface="Times New Roman" pitchFamily="18" charset="0"/>
                <a:cs typeface="Times New Roman" pitchFamily="18" charset="0"/>
              </a:rPr>
              <a:t>Part 3(A) :-</a:t>
            </a:r>
            <a:r>
              <a:rPr lang="en-US" sz="2200" b="1" u="sng" dirty="0" smtClean="0">
                <a:solidFill>
                  <a:srgbClr val="164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CO-SCHOLASTIC ACTIVITIES  (Any Two)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52" y="18288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Literary and Creative Skills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Scientific Skills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Information and Technology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Organization and Leadership Skills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938" y="4419600"/>
            <a:ext cx="790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164222"/>
                </a:solidFill>
                <a:latin typeface="Times New Roman" pitchFamily="18" charset="0"/>
                <a:cs typeface="Times New Roman" pitchFamily="18" charset="0"/>
              </a:rPr>
              <a:t>Part 3(B) </a:t>
            </a:r>
            <a:r>
              <a:rPr lang="en-US" sz="2400" b="1" dirty="0" smtClean="0">
                <a:solidFill>
                  <a:srgbClr val="164222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4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 AND PHYSICAL ACITIVITIES</a:t>
            </a:r>
            <a:r>
              <a:rPr lang="en-US" sz="24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198" y="4837278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Sports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Yoga</a:t>
            </a:r>
          </a:p>
          <a:p>
            <a:endParaRPr lang="en-US" dirty="0"/>
          </a:p>
        </p:txBody>
      </p:sp>
      <p:pic>
        <p:nvPicPr>
          <p:cNvPr id="17" name="Picture 16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534" y="1930398"/>
            <a:ext cx="317500" cy="381000"/>
          </a:xfrm>
          <a:prstGeom prst="rect">
            <a:avLst/>
          </a:prstGeom>
        </p:spPr>
      </p:pic>
      <p:pic>
        <p:nvPicPr>
          <p:cNvPr id="23" name="Picture 22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280" y="2489190"/>
            <a:ext cx="317500" cy="381000"/>
          </a:xfrm>
          <a:prstGeom prst="rect">
            <a:avLst/>
          </a:prstGeom>
        </p:spPr>
      </p:pic>
      <p:pic>
        <p:nvPicPr>
          <p:cNvPr id="24" name="Picture 23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280" y="3026208"/>
            <a:ext cx="317500" cy="381000"/>
          </a:xfrm>
          <a:prstGeom prst="rect">
            <a:avLst/>
          </a:prstGeom>
        </p:spPr>
      </p:pic>
      <p:pic>
        <p:nvPicPr>
          <p:cNvPr id="25" name="Picture 24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280" y="3548712"/>
            <a:ext cx="317500" cy="381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66800" y="29028"/>
            <a:ext cx="7445577" cy="6785430"/>
            <a:chOff x="1066800" y="29028"/>
            <a:chExt cx="7445577" cy="6785430"/>
          </a:xfrm>
        </p:grpSpPr>
        <p:sp>
          <p:nvSpPr>
            <p:cNvPr id="18" name="TextBox 17"/>
            <p:cNvSpPr txBox="1"/>
            <p:nvPr/>
          </p:nvSpPr>
          <p:spPr>
            <a:xfrm>
              <a:off x="1273377" y="29028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6106572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  <p:pic>
        <p:nvPicPr>
          <p:cNvPr id="20" name="Picture 19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953000"/>
            <a:ext cx="317500" cy="381000"/>
          </a:xfrm>
          <a:prstGeom prst="rect">
            <a:avLst/>
          </a:prstGeom>
        </p:spPr>
      </p:pic>
      <p:pic>
        <p:nvPicPr>
          <p:cNvPr id="21" name="Picture 20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486400"/>
            <a:ext cx="3175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12" y="972456"/>
            <a:ext cx="7955703" cy="646331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CO-SCHOLASTIC AREAS AND ACTIVITIES</a:t>
            </a:r>
            <a:endParaRPr lang="en-US" sz="3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630" y="1854204"/>
            <a:ext cx="8077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Upgradation</a:t>
            </a:r>
            <a:r>
              <a:rPr lang="en-US" sz="2800" b="1" dirty="0" smtClean="0"/>
              <a:t> </a:t>
            </a:r>
            <a:r>
              <a:rPr lang="en-US" sz="2800" b="1" dirty="0" smtClean="0"/>
              <a:t>criterion : </a:t>
            </a:r>
            <a:r>
              <a:rPr lang="en-US" sz="2800" dirty="0" smtClean="0"/>
              <a:t>	53 </a:t>
            </a:r>
            <a:r>
              <a:rPr lang="en-US" sz="2800" dirty="0" smtClean="0"/>
              <a:t>- </a:t>
            </a:r>
            <a:r>
              <a:rPr lang="en-US" sz="2800" dirty="0" smtClean="0"/>
              <a:t>65 </a:t>
            </a:r>
            <a:r>
              <a:rPr lang="en-US" sz="2800" dirty="0" smtClean="0">
                <a:solidFill>
                  <a:srgbClr val="C00000"/>
                </a:solidFill>
              </a:rPr>
              <a:t>(Two Subjects)</a:t>
            </a:r>
          </a:p>
          <a:p>
            <a:r>
              <a:rPr lang="en-US" sz="2800" dirty="0" smtClean="0"/>
              <a:t>				40 - 52  </a:t>
            </a:r>
            <a:r>
              <a:rPr lang="en-US" sz="2800" dirty="0" smtClean="0">
                <a:solidFill>
                  <a:srgbClr val="C00000"/>
                </a:solidFill>
              </a:rPr>
              <a:t>(One Subject)</a:t>
            </a:r>
          </a:p>
          <a:p>
            <a:r>
              <a:rPr lang="en-US" sz="2800" b="1" dirty="0" smtClean="0"/>
              <a:t>** Upgraded </a:t>
            </a:r>
            <a:r>
              <a:rPr lang="en-US" sz="2800" b="1" dirty="0" smtClean="0"/>
              <a:t>Grade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CGPA  </a:t>
            </a:r>
            <a:r>
              <a:rPr lang="en-US" sz="2800" dirty="0" smtClean="0"/>
              <a:t>(Cumulative Grade Point Assessment) </a:t>
            </a:r>
          </a:p>
          <a:p>
            <a:r>
              <a:rPr lang="en-US" sz="2800" dirty="0" smtClean="0"/>
              <a:t>EXAMPLE: </a:t>
            </a:r>
            <a:r>
              <a:rPr lang="en-US" sz="2800" dirty="0" smtClean="0"/>
              <a:t>A1 </a:t>
            </a:r>
            <a:r>
              <a:rPr lang="en-US" sz="2800" dirty="0" smtClean="0"/>
              <a:t>Grade in all subjects = </a:t>
            </a:r>
            <a:r>
              <a:rPr lang="en-US" sz="2800" b="1" dirty="0" smtClean="0"/>
              <a:t>CGPA 10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C00000"/>
                </a:solidFill>
              </a:rPr>
              <a:t>Evidence of assessment (scholastic and co-scholastic) 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66800" y="29028"/>
            <a:ext cx="7445577" cy="6785430"/>
            <a:chOff x="1066800" y="29028"/>
            <a:chExt cx="7445577" cy="6785430"/>
          </a:xfrm>
        </p:grpSpPr>
        <p:sp>
          <p:nvSpPr>
            <p:cNvPr id="13" name="TextBox 12"/>
            <p:cNvSpPr txBox="1"/>
            <p:nvPr/>
          </p:nvSpPr>
          <p:spPr>
            <a:xfrm>
              <a:off x="1273377" y="29028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6800" y="6106572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54004" y="990600"/>
            <a:ext cx="7848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itchFamily="2" charset="-122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Gisha" pitchFamily="34" charset="-79"/>
              </a:rPr>
              <a:t>Latest Addition by CBSE</a:t>
            </a:r>
          </a:p>
        </p:txBody>
      </p:sp>
      <p:pic>
        <p:nvPicPr>
          <p:cNvPr id="12" name="Picture 11" descr="Animated Gif New (8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0293" y="990600"/>
            <a:ext cx="971550" cy="582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546" y="1846938"/>
            <a:ext cx="8686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Problem Solving Assessment (PSA) – FA 4 </a:t>
            </a:r>
          </a:p>
          <a:p>
            <a:r>
              <a:rPr lang="en-US" sz="2400" dirty="0" smtClean="0"/>
              <a:t>One language (Hindi / English), Mathematics, Science, Social Science</a:t>
            </a:r>
          </a:p>
          <a:p>
            <a:r>
              <a:rPr lang="en-US" sz="2800" dirty="0" smtClean="0"/>
              <a:t>90 Marks </a:t>
            </a:r>
            <a:r>
              <a:rPr lang="en-US" sz="2800" dirty="0" smtClean="0"/>
              <a:t>Paper. </a:t>
            </a:r>
            <a:endParaRPr lang="en-US" sz="2800" dirty="0" smtClean="0"/>
          </a:p>
          <a:p>
            <a:r>
              <a:rPr lang="en-US" sz="2800" dirty="0" smtClean="0"/>
              <a:t>Tests </a:t>
            </a:r>
            <a:r>
              <a:rPr lang="en-US" sz="2800" dirty="0" smtClean="0"/>
              <a:t>qualitative, </a:t>
            </a:r>
            <a:r>
              <a:rPr lang="en-US" sz="2800" dirty="0" smtClean="0"/>
              <a:t>quantitative and logical </a:t>
            </a:r>
            <a:r>
              <a:rPr lang="en-US" sz="2800" dirty="0" smtClean="0"/>
              <a:t>reasoning. </a:t>
            </a:r>
            <a:endParaRPr lang="en-US" sz="2800" dirty="0" smtClean="0"/>
          </a:p>
          <a:p>
            <a:pPr marL="342900" indent="-342900"/>
            <a:endParaRPr lang="en-US" sz="28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Listening </a:t>
            </a:r>
            <a:r>
              <a:rPr lang="en-US" sz="2800" b="1" dirty="0" smtClean="0">
                <a:solidFill>
                  <a:srgbClr val="C00000"/>
                </a:solidFill>
              </a:rPr>
              <a:t>and </a:t>
            </a:r>
            <a:r>
              <a:rPr lang="en-US" sz="2800" b="1" dirty="0" smtClean="0">
                <a:solidFill>
                  <a:srgbClr val="C00000"/>
                </a:solidFill>
              </a:rPr>
              <a:t>Speaking </a:t>
            </a:r>
            <a:r>
              <a:rPr lang="en-US" sz="2800" b="1" dirty="0" smtClean="0">
                <a:solidFill>
                  <a:srgbClr val="C00000"/>
                </a:solidFill>
              </a:rPr>
              <a:t>skills in English </a:t>
            </a:r>
          </a:p>
          <a:p>
            <a:pPr marL="342900" indent="-342900"/>
            <a:r>
              <a:rPr lang="en-US" sz="2800" dirty="0" smtClean="0"/>
              <a:t>10 Marks ( 5 Mark Listening and 5 Mark Speaking )</a:t>
            </a:r>
          </a:p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25% Marks compulsory in summative assessment </a:t>
            </a:r>
          </a:p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(Term I &amp; II</a:t>
            </a:r>
            <a:r>
              <a:rPr lang="en-US" sz="2800" b="1" dirty="0" smtClean="0">
                <a:solidFill>
                  <a:srgbClr val="C00000"/>
                </a:solidFill>
              </a:rPr>
              <a:t>).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2800" dirty="0"/>
              <a:t> 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29028"/>
            <a:ext cx="7445577" cy="6785430"/>
            <a:chOff x="1066800" y="29028"/>
            <a:chExt cx="7445577" cy="6785430"/>
          </a:xfrm>
        </p:grpSpPr>
        <p:sp>
          <p:nvSpPr>
            <p:cNvPr id="13" name="TextBox 12"/>
            <p:cNvSpPr txBox="1"/>
            <p:nvPr/>
          </p:nvSpPr>
          <p:spPr>
            <a:xfrm>
              <a:off x="1273377" y="29028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00" y="6106572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pic>
        <p:nvPicPr>
          <p:cNvPr id="10" name="Picture 9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0" y="1301750"/>
            <a:ext cx="6350000" cy="4254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66800" y="29028"/>
            <a:ext cx="7445577" cy="6785430"/>
            <a:chOff x="1066800" y="29028"/>
            <a:chExt cx="7445577" cy="6785430"/>
          </a:xfrm>
        </p:grpSpPr>
        <p:sp>
          <p:nvSpPr>
            <p:cNvPr id="12" name="TextBox 11"/>
            <p:cNvSpPr txBox="1"/>
            <p:nvPr/>
          </p:nvSpPr>
          <p:spPr>
            <a:xfrm>
              <a:off x="1273377" y="29028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6106572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8640" y="962048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RULES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22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&amp;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REGULATIONS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72" y="1881192"/>
            <a:ext cx="928688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400" b="1" dirty="0" smtClean="0"/>
              <a:t>Judicious use of school diary.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 smtClean="0"/>
              <a:t>Prior permission for  long leave from school.</a:t>
            </a:r>
            <a:endParaRPr lang="en-US" sz="3400" b="1" dirty="0" smtClean="0"/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 smtClean="0"/>
              <a:t>No lavish celebration of birthday.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 smtClean="0"/>
              <a:t>No late lunch boxes allowed.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 smtClean="0"/>
              <a:t>Neat &amp; tidy hair, nails &amp; </a:t>
            </a:r>
            <a:r>
              <a:rPr lang="en-US" sz="3400" b="1" dirty="0" smtClean="0"/>
              <a:t>uniform.</a:t>
            </a:r>
            <a:endParaRPr lang="en-US" sz="3400" b="1" dirty="0"/>
          </a:p>
        </p:txBody>
      </p:sp>
      <p:pic>
        <p:nvPicPr>
          <p:cNvPr id="12" name="Picture 11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596" y="2008896"/>
            <a:ext cx="473060" cy="567672"/>
          </a:xfrm>
          <a:prstGeom prst="rect">
            <a:avLst/>
          </a:prstGeom>
        </p:spPr>
      </p:pic>
      <p:pic>
        <p:nvPicPr>
          <p:cNvPr id="18" name="Picture 17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4" y="2788428"/>
            <a:ext cx="473060" cy="567672"/>
          </a:xfrm>
          <a:prstGeom prst="rect">
            <a:avLst/>
          </a:prstGeom>
        </p:spPr>
      </p:pic>
      <p:pic>
        <p:nvPicPr>
          <p:cNvPr id="19" name="Picture 18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40" y="3538944"/>
            <a:ext cx="473060" cy="567672"/>
          </a:xfrm>
          <a:prstGeom prst="rect">
            <a:avLst/>
          </a:prstGeom>
        </p:spPr>
      </p:pic>
      <p:pic>
        <p:nvPicPr>
          <p:cNvPr id="20" name="Picture 19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512" y="4318916"/>
            <a:ext cx="473060" cy="5676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16" name="TextBox 15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  <p:pic>
        <p:nvPicPr>
          <p:cNvPr id="22" name="Picture 21" descr="result_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232" y="5090308"/>
            <a:ext cx="473060" cy="56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962400" y="1371600"/>
            <a:ext cx="6172200" cy="139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3366">
                      <a:alpha val="50000"/>
                    </a:srgbClr>
                  </a:gs>
                  <a:gs pos="50000">
                    <a:srgbClr val="FFFFFF"/>
                  </a:gs>
                  <a:gs pos="100000">
                    <a:srgbClr val="993366">
                      <a:alpha val="50000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1" name="Picture 10" descr="cc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6" y="1257304"/>
            <a:ext cx="3657600" cy="396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2438408"/>
            <a:ext cx="4800600" cy="90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CCE for Class-IX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3276600"/>
            <a:ext cx="4572000" cy="76200"/>
          </a:xfrm>
          <a:prstGeom prst="rect">
            <a:avLst/>
          </a:prstGeom>
          <a:solidFill>
            <a:srgbClr val="174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15" name="TextBox 14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8640" y="962048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481120"/>
            <a:ext cx="86868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C00000"/>
                </a:solidFill>
              </a:rPr>
              <a:t>CONTINUOUS AND COMPREHENSIVE EVALUATION (CCE)</a:t>
            </a:r>
            <a:r>
              <a:rPr lang="en-US" sz="5000" b="1" dirty="0" smtClean="0"/>
              <a:t/>
            </a:r>
            <a:br>
              <a:rPr lang="en-US" sz="5000" b="1" dirty="0" smtClean="0"/>
            </a:br>
            <a:endParaRPr lang="en-US" sz="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2408" y="3938584"/>
            <a:ext cx="86629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Georgia" pitchFamily="18" charset="0"/>
              </a:rPr>
              <a:t>Continuous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</a:rPr>
              <a:t> </a:t>
            </a:r>
            <a:r>
              <a:rPr lang="en-US" sz="2800" b="1" dirty="0" smtClean="0">
                <a:latin typeface="SimSun" pitchFamily="2" charset="-122"/>
              </a:rPr>
              <a:t>: </a:t>
            </a:r>
            <a:r>
              <a:rPr lang="en-US" sz="2400" b="1" dirty="0" smtClean="0">
                <a:solidFill>
                  <a:srgbClr val="164222"/>
                </a:solidFill>
                <a:latin typeface="Georgia" pitchFamily="18" charset="0"/>
              </a:rPr>
              <a:t>Continual and Regular Evaluation.</a:t>
            </a:r>
          </a:p>
          <a:p>
            <a:endParaRPr lang="en-US" dirty="0" smtClean="0"/>
          </a:p>
          <a:p>
            <a:r>
              <a:rPr lang="en-US" sz="2800" b="1" u="sng" dirty="0" smtClean="0">
                <a:solidFill>
                  <a:srgbClr val="FF0000"/>
                </a:solidFill>
                <a:latin typeface="Georgia" pitchFamily="18" charset="0"/>
              </a:rPr>
              <a:t>Comprehensive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 smtClean="0">
                <a:latin typeface="SimSun" pitchFamily="2" charset="-122"/>
              </a:rPr>
              <a:t>:</a:t>
            </a:r>
            <a:r>
              <a:rPr lang="en-US" dirty="0" smtClean="0">
                <a:latin typeface="SimSun" pitchFamily="2" charset="-122"/>
              </a:rPr>
              <a:t> </a:t>
            </a:r>
            <a:r>
              <a:rPr lang="en-US" sz="2800" b="1" dirty="0" smtClean="0">
                <a:solidFill>
                  <a:srgbClr val="164222"/>
                </a:solidFill>
                <a:latin typeface="Georgia" pitchFamily="18" charset="0"/>
              </a:rPr>
              <a:t>An all round development of child’s personality.</a:t>
            </a:r>
            <a:endParaRPr lang="en-US" sz="2800" b="1" dirty="0">
              <a:solidFill>
                <a:srgbClr val="164222"/>
              </a:solidFill>
              <a:latin typeface="Georgia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15" name="TextBox 14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19296" y="719128"/>
            <a:ext cx="47548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AIM OF CCE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12" y="1906316"/>
            <a:ext cx="7103227" cy="44750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204C82"/>
                </a:solidFill>
                <a:latin typeface="Georgia" pitchFamily="18" charset="0"/>
              </a:rPr>
              <a:t>To assess a child in areas like</a:t>
            </a:r>
          </a:p>
          <a:p>
            <a:pPr>
              <a:defRPr/>
            </a:pPr>
            <a:r>
              <a:rPr lang="en-US" sz="4000" dirty="0" smtClean="0">
                <a:solidFill>
                  <a:srgbClr val="537A50"/>
                </a:solidFill>
                <a:latin typeface="SimSun" pitchFamily="2" charset="-122"/>
              </a:rPr>
              <a:t> </a:t>
            </a:r>
            <a:r>
              <a:rPr lang="en-US" sz="3600" b="1" dirty="0" smtClean="0">
                <a:solidFill>
                  <a:srgbClr val="164222"/>
                </a:solidFill>
                <a:latin typeface="Georgia" pitchFamily="18" charset="0"/>
              </a:rPr>
              <a:t>Knowledge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164222"/>
                </a:solidFill>
                <a:latin typeface="Georgia" pitchFamily="18" charset="0"/>
              </a:rPr>
              <a:t>  Understanding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164222"/>
                </a:solidFill>
                <a:latin typeface="Georgia" pitchFamily="18" charset="0"/>
              </a:rPr>
              <a:t>  Applying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164222"/>
                </a:solidFill>
                <a:latin typeface="Georgia" pitchFamily="18" charset="0"/>
              </a:rPr>
              <a:t>  Analyzing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164222"/>
                </a:solidFill>
                <a:latin typeface="Georgia" pitchFamily="18" charset="0"/>
              </a:rPr>
              <a:t>  Evaluating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164222"/>
                </a:solidFill>
                <a:latin typeface="Georgia" pitchFamily="18" charset="0"/>
              </a:rPr>
              <a:t>  Creating</a:t>
            </a:r>
          </a:p>
          <a:p>
            <a:pPr>
              <a:lnSpc>
                <a:spcPct val="90000"/>
              </a:lnSpc>
              <a:defRPr/>
            </a:pPr>
            <a:endParaRPr lang="en-US" sz="3600" dirty="0" smtClean="0">
              <a:latin typeface="SimSun" pitchFamily="2" charset="-122"/>
            </a:endParaRPr>
          </a:p>
        </p:txBody>
      </p:sp>
      <p:pic>
        <p:nvPicPr>
          <p:cNvPr id="14" name="Picture 13" descr="depositphotos_1940082-Book-eyeglass-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862" y="2900360"/>
            <a:ext cx="4239450" cy="30479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2400" y="2409824"/>
            <a:ext cx="487348" cy="3310968"/>
            <a:chOff x="138112" y="2466976"/>
            <a:chExt cx="487348" cy="3310968"/>
          </a:xfrm>
        </p:grpSpPr>
        <p:pic>
          <p:nvPicPr>
            <p:cNvPr id="15" name="Picture 14" descr="result_h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80" y="2466976"/>
              <a:ext cx="473060" cy="567672"/>
            </a:xfrm>
            <a:prstGeom prst="rect">
              <a:avLst/>
            </a:prstGeom>
          </p:spPr>
        </p:pic>
        <p:pic>
          <p:nvPicPr>
            <p:cNvPr id="16" name="Picture 15" descr="result_h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112" y="2990864"/>
              <a:ext cx="473060" cy="567672"/>
            </a:xfrm>
            <a:prstGeom prst="rect">
              <a:avLst/>
            </a:prstGeom>
          </p:spPr>
        </p:pic>
        <p:pic>
          <p:nvPicPr>
            <p:cNvPr id="17" name="Picture 16" descr="result_h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3548096"/>
              <a:ext cx="473060" cy="567672"/>
            </a:xfrm>
            <a:prstGeom prst="rect">
              <a:avLst/>
            </a:prstGeom>
          </p:spPr>
        </p:pic>
        <p:pic>
          <p:nvPicPr>
            <p:cNvPr id="18" name="Picture 17" descr="result_h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4086224"/>
              <a:ext cx="473060" cy="567672"/>
            </a:xfrm>
            <a:prstGeom prst="rect">
              <a:avLst/>
            </a:prstGeom>
          </p:spPr>
        </p:pic>
        <p:pic>
          <p:nvPicPr>
            <p:cNvPr id="19" name="Picture 18" descr="result_h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80" y="4667248"/>
              <a:ext cx="473060" cy="567672"/>
            </a:xfrm>
            <a:prstGeom prst="rect">
              <a:avLst/>
            </a:prstGeom>
          </p:spPr>
        </p:pic>
        <p:pic>
          <p:nvPicPr>
            <p:cNvPr id="20" name="Picture 19" descr="result_h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80" y="5210272"/>
              <a:ext cx="473060" cy="56767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23" name="TextBox 22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pic>
        <p:nvPicPr>
          <p:cNvPr id="12" name="Picture 11" descr="higherorder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838200"/>
            <a:ext cx="4374018" cy="5257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7000" y="1676400"/>
            <a:ext cx="2590800" cy="609600"/>
          </a:xfrm>
          <a:prstGeom prst="rect">
            <a:avLst/>
          </a:prstGeom>
          <a:solidFill>
            <a:srgbClr val="174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84716" y="178525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8773" y="661976"/>
            <a:ext cx="68770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Comprehensive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4267200" y="1756916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1676400" y="2381030"/>
            <a:ext cx="533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1676400" y="2381030"/>
            <a:ext cx="0" cy="5762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91456" y="2762938"/>
            <a:ext cx="8095344" cy="670378"/>
            <a:chOff x="591456" y="2993580"/>
            <a:chExt cx="8095344" cy="670378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591456" y="2993580"/>
              <a:ext cx="2895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u="sng" dirty="0">
                  <a:latin typeface="Georgia" pitchFamily="18" charset="0"/>
                </a:rPr>
                <a:t>Scholastic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5029200" y="3022608"/>
              <a:ext cx="3657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u="sng" dirty="0">
                  <a:latin typeface="Georgia" pitchFamily="18" charset="0"/>
                </a:rPr>
                <a:t>Co - Scholastic</a:t>
              </a:r>
            </a:p>
          </p:txBody>
        </p:sp>
      </p:grpSp>
      <p:pic>
        <p:nvPicPr>
          <p:cNvPr id="21" name="Picture 20" descr="image-for-co-scholas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374574"/>
            <a:ext cx="3352800" cy="2721426"/>
          </a:xfrm>
          <a:prstGeom prst="rect">
            <a:avLst/>
          </a:prstGeom>
        </p:spPr>
      </p:pic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7010400" y="2373776"/>
            <a:ext cx="0" cy="5762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2" descr="fine_arts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439884"/>
            <a:ext cx="2590800" cy="26415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24" name="TextBox 23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152400"/>
          </a:xfrm>
          <a:prstGeom prst="rect">
            <a:avLst/>
          </a:prstGeom>
        </p:spPr>
      </p:pic>
      <p:pic>
        <p:nvPicPr>
          <p:cNvPr id="9" name="Picture 8" descr="ln3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0"/>
            <a:ext cx="9144000" cy="152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98303" y="747704"/>
            <a:ext cx="44579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Scholastic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964784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Georgia" pitchFamily="18" charset="0"/>
              </a:rPr>
              <a:t>It refers to those aspects which are related to intellect or the brain</a:t>
            </a:r>
            <a:endParaRPr lang="en-US" sz="3200" b="1" dirty="0"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016" y="3952880"/>
            <a:ext cx="3581400" cy="6096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S</a:t>
            </a:r>
            <a:r>
              <a:rPr lang="en-US" sz="4800" dirty="0" smtClean="0"/>
              <a:t>cholastic</a:t>
            </a:r>
            <a:endParaRPr lang="en-US" dirty="0"/>
          </a:p>
        </p:txBody>
      </p:sp>
      <p:cxnSp>
        <p:nvCxnSpPr>
          <p:cNvPr id="15" name="Elbow Connector 14"/>
          <p:cNvCxnSpPr/>
          <p:nvPr/>
        </p:nvCxnSpPr>
        <p:spPr>
          <a:xfrm>
            <a:off x="3943328" y="3995736"/>
            <a:ext cx="2209800" cy="4572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3952" y="406242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Intellect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10000" y="49339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Brain </a:t>
            </a:r>
            <a:endParaRPr lang="en-US" b="1" dirty="0"/>
          </a:p>
        </p:txBody>
      </p:sp>
      <p:pic>
        <p:nvPicPr>
          <p:cNvPr id="19" name="Picture 18" descr="intell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124200"/>
            <a:ext cx="1719264" cy="1821525"/>
          </a:xfrm>
          <a:prstGeom prst="rect">
            <a:avLst/>
          </a:prstGeom>
        </p:spPr>
      </p:pic>
      <p:cxnSp>
        <p:nvCxnSpPr>
          <p:cNvPr id="21" name="Elbow Connector 20"/>
          <p:cNvCxnSpPr/>
          <p:nvPr/>
        </p:nvCxnSpPr>
        <p:spPr>
          <a:xfrm>
            <a:off x="3276600" y="4529136"/>
            <a:ext cx="1371600" cy="8382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avenous_brain_r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953000"/>
            <a:ext cx="1234440" cy="8229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29028"/>
            <a:ext cx="9144000" cy="6785430"/>
            <a:chOff x="0" y="29028"/>
            <a:chExt cx="9144000" cy="6785430"/>
          </a:xfrm>
        </p:grpSpPr>
        <p:sp>
          <p:nvSpPr>
            <p:cNvPr id="23" name="TextBox 22"/>
            <p:cNvSpPr txBox="1"/>
            <p:nvPr/>
          </p:nvSpPr>
          <p:spPr>
            <a:xfrm>
              <a:off x="0" y="29028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ADARSH PUBLIC SCHOOL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6106572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Orientation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2013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646</Words>
  <Application>Microsoft Office PowerPoint</Application>
  <PresentationFormat>On-screen Show (4:3)</PresentationFormat>
  <Paragraphs>238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Prashant</cp:lastModifiedBy>
  <cp:revision>160</cp:revision>
  <dcterms:created xsi:type="dcterms:W3CDTF">2013-04-09T12:58:20Z</dcterms:created>
  <dcterms:modified xsi:type="dcterms:W3CDTF">2013-04-11T09:30:26Z</dcterms:modified>
</cp:coreProperties>
</file>